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 id="294" r:id="rId17"/>
    <p:sldId id="270" r:id="rId18"/>
    <p:sldId id="300" r:id="rId19"/>
    <p:sldId id="271" r:id="rId20"/>
    <p:sldId id="288" r:id="rId21"/>
    <p:sldId id="289" r:id="rId22"/>
    <p:sldId id="290" r:id="rId23"/>
    <p:sldId id="291" r:id="rId24"/>
    <p:sldId id="292" r:id="rId25"/>
    <p:sldId id="315" r:id="rId26"/>
    <p:sldId id="295" r:id="rId27"/>
    <p:sldId id="296" r:id="rId28"/>
    <p:sldId id="297" r:id="rId29"/>
    <p:sldId id="298" r:id="rId30"/>
    <p:sldId id="299" r:id="rId31"/>
    <p:sldId id="314"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3/FoZaAb5bD7P8pjkXnZrNvfC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991" autoAdjust="0"/>
  </p:normalViewPr>
  <p:slideViewPr>
    <p:cSldViewPr snapToGrid="0" snapToObjects="1">
      <p:cViewPr varScale="1">
        <p:scale>
          <a:sx n="60" d="100"/>
          <a:sy n="60" d="100"/>
        </p:scale>
        <p:origin x="-1816"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customschemas.google.com/relationships/presentationmetadata" Target="metadata"/><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BD7DA-96AA-0540-97E9-DE208C84B290}" type="doc">
      <dgm:prSet loTypeId="urn:microsoft.com/office/officeart/2005/8/layout/pyramid1" loCatId="" qsTypeId="urn:microsoft.com/office/officeart/2005/8/quickstyle/simple4" qsCatId="simple" csTypeId="urn:microsoft.com/office/officeart/2005/8/colors/accent1_2" csCatId="accent1" phldr="1"/>
      <dgm:spPr/>
    </dgm:pt>
    <dgm:pt modelId="{FF461DCE-74B7-7B48-A257-699FAC762657}">
      <dgm:prSet phldrT="[Texte]"/>
      <dgm:spPr/>
      <dgm:t>
        <a:bodyPr/>
        <a:lstStyle/>
        <a:p>
          <a:r>
            <a:rPr lang="fr-FR" dirty="0" smtClean="0"/>
            <a:t>Développement relationnel</a:t>
          </a:r>
          <a:endParaRPr lang="fr-FR" dirty="0"/>
        </a:p>
      </dgm:t>
    </dgm:pt>
    <dgm:pt modelId="{BF4F02E6-2203-9D4C-8014-DE1855D38A08}" type="parTrans" cxnId="{07E72123-53D1-DE49-9A35-68E4DBD3EE93}">
      <dgm:prSet/>
      <dgm:spPr/>
      <dgm:t>
        <a:bodyPr/>
        <a:lstStyle/>
        <a:p>
          <a:endParaRPr lang="fr-FR"/>
        </a:p>
      </dgm:t>
    </dgm:pt>
    <dgm:pt modelId="{10B5DAD1-7D7B-C641-9DDF-B95C1FECC680}" type="sibTrans" cxnId="{07E72123-53D1-DE49-9A35-68E4DBD3EE93}">
      <dgm:prSet/>
      <dgm:spPr/>
      <dgm:t>
        <a:bodyPr/>
        <a:lstStyle/>
        <a:p>
          <a:endParaRPr lang="fr-FR"/>
        </a:p>
      </dgm:t>
    </dgm:pt>
    <dgm:pt modelId="{0FEDB6BA-76C5-924A-901D-A50993781F61}">
      <dgm:prSet phldrT="[Texte]"/>
      <dgm:spPr/>
      <dgm:t>
        <a:bodyPr/>
        <a:lstStyle/>
        <a:p>
          <a:r>
            <a:rPr lang="fr-FR" dirty="0" smtClean="0"/>
            <a:t>Emancipation</a:t>
          </a:r>
          <a:endParaRPr lang="fr-FR" dirty="0"/>
        </a:p>
      </dgm:t>
    </dgm:pt>
    <dgm:pt modelId="{EC9BDDEB-2018-FF4E-B67C-E559590403D2}" type="parTrans" cxnId="{58F71493-359C-E14C-B301-C1E83695DFBA}">
      <dgm:prSet/>
      <dgm:spPr/>
      <dgm:t>
        <a:bodyPr/>
        <a:lstStyle/>
        <a:p>
          <a:endParaRPr lang="fr-FR"/>
        </a:p>
      </dgm:t>
    </dgm:pt>
    <dgm:pt modelId="{B845D57B-A9FE-BB4F-82DC-3751DBE8C1C7}" type="sibTrans" cxnId="{58F71493-359C-E14C-B301-C1E83695DFBA}">
      <dgm:prSet/>
      <dgm:spPr/>
      <dgm:t>
        <a:bodyPr/>
        <a:lstStyle/>
        <a:p>
          <a:endParaRPr lang="fr-FR"/>
        </a:p>
      </dgm:t>
    </dgm:pt>
    <dgm:pt modelId="{8B49E2EF-733F-1E4A-A4BD-78EA515FCB19}">
      <dgm:prSet phldrT="[Texte]"/>
      <dgm:spPr/>
      <dgm:t>
        <a:bodyPr/>
        <a:lstStyle/>
        <a:p>
          <a:r>
            <a:rPr lang="fr-FR" dirty="0" smtClean="0"/>
            <a:t>L’approche fonctionnelle</a:t>
          </a:r>
          <a:endParaRPr lang="fr-FR" dirty="0"/>
        </a:p>
      </dgm:t>
    </dgm:pt>
    <dgm:pt modelId="{26A85FD0-EA59-304B-A1F6-7FE585256207}" type="parTrans" cxnId="{72FEBAD3-4BC2-154F-976B-FB4588346611}">
      <dgm:prSet/>
      <dgm:spPr/>
      <dgm:t>
        <a:bodyPr/>
        <a:lstStyle/>
        <a:p>
          <a:endParaRPr lang="fr-FR"/>
        </a:p>
      </dgm:t>
    </dgm:pt>
    <dgm:pt modelId="{4227649B-E605-764F-941B-801BF7C6841F}" type="sibTrans" cxnId="{72FEBAD3-4BC2-154F-976B-FB4588346611}">
      <dgm:prSet/>
      <dgm:spPr/>
      <dgm:t>
        <a:bodyPr/>
        <a:lstStyle/>
        <a:p>
          <a:endParaRPr lang="fr-FR"/>
        </a:p>
      </dgm:t>
    </dgm:pt>
    <dgm:pt modelId="{50822BCC-6F22-354B-841E-DBC9D05D2B34}">
      <dgm:prSet/>
      <dgm:spPr/>
      <dgm:t>
        <a:bodyPr/>
        <a:lstStyle/>
        <a:p>
          <a:r>
            <a:rPr lang="fr-FR" dirty="0" smtClean="0"/>
            <a:t>Enculturation</a:t>
          </a:r>
          <a:endParaRPr lang="fr-FR" dirty="0"/>
        </a:p>
      </dgm:t>
    </dgm:pt>
    <dgm:pt modelId="{689C87AC-BC63-3C4E-963F-6B9D20293D0E}" type="parTrans" cxnId="{1418F84E-3346-0D4A-887D-C9B487063BEB}">
      <dgm:prSet/>
      <dgm:spPr/>
      <dgm:t>
        <a:bodyPr/>
        <a:lstStyle/>
        <a:p>
          <a:endParaRPr lang="fr-FR"/>
        </a:p>
      </dgm:t>
    </dgm:pt>
    <dgm:pt modelId="{27679999-4EB9-214B-B030-E9D9569E570B}" type="sibTrans" cxnId="{1418F84E-3346-0D4A-887D-C9B487063BEB}">
      <dgm:prSet/>
      <dgm:spPr/>
      <dgm:t>
        <a:bodyPr/>
        <a:lstStyle/>
        <a:p>
          <a:endParaRPr lang="fr-FR"/>
        </a:p>
      </dgm:t>
    </dgm:pt>
    <dgm:pt modelId="{43214F26-1DBF-F241-B9C1-480C306B87EA}">
      <dgm:prSet/>
      <dgm:spPr/>
      <dgm:t>
        <a:bodyPr/>
        <a:lstStyle/>
        <a:p>
          <a:r>
            <a:rPr lang="fr-FR" dirty="0" smtClean="0"/>
            <a:t>Pensée critique</a:t>
          </a:r>
          <a:endParaRPr lang="fr-FR" dirty="0"/>
        </a:p>
      </dgm:t>
    </dgm:pt>
    <dgm:pt modelId="{F2BD8B3D-F44E-6D4A-B0CF-DD5BF153D3E5}" type="parTrans" cxnId="{593CD5AE-1A63-7F43-919C-7A8EA4778055}">
      <dgm:prSet/>
      <dgm:spPr/>
      <dgm:t>
        <a:bodyPr/>
        <a:lstStyle/>
        <a:p>
          <a:endParaRPr lang="fr-FR"/>
        </a:p>
      </dgm:t>
    </dgm:pt>
    <dgm:pt modelId="{10800A79-883A-7B40-BA4A-99153DD17DD6}" type="sibTrans" cxnId="{593CD5AE-1A63-7F43-919C-7A8EA4778055}">
      <dgm:prSet/>
      <dgm:spPr/>
      <dgm:t>
        <a:bodyPr/>
        <a:lstStyle/>
        <a:p>
          <a:endParaRPr lang="fr-FR"/>
        </a:p>
      </dgm:t>
    </dgm:pt>
    <dgm:pt modelId="{F332D3E7-48E1-B845-B109-7968B8E903C4}" type="pres">
      <dgm:prSet presAssocID="{D53BD7DA-96AA-0540-97E9-DE208C84B290}" presName="Name0" presStyleCnt="0">
        <dgm:presLayoutVars>
          <dgm:dir/>
          <dgm:animLvl val="lvl"/>
          <dgm:resizeHandles val="exact"/>
        </dgm:presLayoutVars>
      </dgm:prSet>
      <dgm:spPr/>
    </dgm:pt>
    <dgm:pt modelId="{0F86BD75-22E6-C64A-B9D4-295284126F89}" type="pres">
      <dgm:prSet presAssocID="{FF461DCE-74B7-7B48-A257-699FAC762657}" presName="Name8" presStyleCnt="0"/>
      <dgm:spPr/>
    </dgm:pt>
    <dgm:pt modelId="{8FB1E3CD-AAE8-EC4A-A174-A3AAB6C601BA}" type="pres">
      <dgm:prSet presAssocID="{FF461DCE-74B7-7B48-A257-699FAC762657}" presName="level" presStyleLbl="node1" presStyleIdx="0" presStyleCnt="5">
        <dgm:presLayoutVars>
          <dgm:chMax val="1"/>
          <dgm:bulletEnabled val="1"/>
        </dgm:presLayoutVars>
      </dgm:prSet>
      <dgm:spPr/>
      <dgm:t>
        <a:bodyPr/>
        <a:lstStyle/>
        <a:p>
          <a:endParaRPr lang="fr-FR"/>
        </a:p>
      </dgm:t>
    </dgm:pt>
    <dgm:pt modelId="{0056BAFF-B3F1-754A-A500-CC67E3F2E46C}" type="pres">
      <dgm:prSet presAssocID="{FF461DCE-74B7-7B48-A257-699FAC762657}" presName="levelTx" presStyleLbl="revTx" presStyleIdx="0" presStyleCnt="0">
        <dgm:presLayoutVars>
          <dgm:chMax val="1"/>
          <dgm:bulletEnabled val="1"/>
        </dgm:presLayoutVars>
      </dgm:prSet>
      <dgm:spPr/>
      <dgm:t>
        <a:bodyPr/>
        <a:lstStyle/>
        <a:p>
          <a:endParaRPr lang="fr-FR"/>
        </a:p>
      </dgm:t>
    </dgm:pt>
    <dgm:pt modelId="{ECC4F19B-DCD5-574D-A17A-4525B4B2723E}" type="pres">
      <dgm:prSet presAssocID="{50822BCC-6F22-354B-841E-DBC9D05D2B34}" presName="Name8" presStyleCnt="0"/>
      <dgm:spPr/>
    </dgm:pt>
    <dgm:pt modelId="{EF383848-F6CF-714D-8BE6-536DD6AAFF57}" type="pres">
      <dgm:prSet presAssocID="{50822BCC-6F22-354B-841E-DBC9D05D2B34}" presName="level" presStyleLbl="node1" presStyleIdx="1" presStyleCnt="5">
        <dgm:presLayoutVars>
          <dgm:chMax val="1"/>
          <dgm:bulletEnabled val="1"/>
        </dgm:presLayoutVars>
      </dgm:prSet>
      <dgm:spPr/>
      <dgm:t>
        <a:bodyPr/>
        <a:lstStyle/>
        <a:p>
          <a:endParaRPr lang="fr-FR"/>
        </a:p>
      </dgm:t>
    </dgm:pt>
    <dgm:pt modelId="{6C9C667A-F95D-7947-9FB5-D8DA0514073A}" type="pres">
      <dgm:prSet presAssocID="{50822BCC-6F22-354B-841E-DBC9D05D2B34}" presName="levelTx" presStyleLbl="revTx" presStyleIdx="0" presStyleCnt="0">
        <dgm:presLayoutVars>
          <dgm:chMax val="1"/>
          <dgm:bulletEnabled val="1"/>
        </dgm:presLayoutVars>
      </dgm:prSet>
      <dgm:spPr/>
      <dgm:t>
        <a:bodyPr/>
        <a:lstStyle/>
        <a:p>
          <a:endParaRPr lang="fr-FR"/>
        </a:p>
      </dgm:t>
    </dgm:pt>
    <dgm:pt modelId="{E6E1AA4A-C668-AD4B-AA26-3E0C3D0E819A}" type="pres">
      <dgm:prSet presAssocID="{43214F26-1DBF-F241-B9C1-480C306B87EA}" presName="Name8" presStyleCnt="0"/>
      <dgm:spPr/>
    </dgm:pt>
    <dgm:pt modelId="{0FEAC086-509A-5246-8151-0F70CCC9BCD5}" type="pres">
      <dgm:prSet presAssocID="{43214F26-1DBF-F241-B9C1-480C306B87EA}" presName="level" presStyleLbl="node1" presStyleIdx="2" presStyleCnt="5">
        <dgm:presLayoutVars>
          <dgm:chMax val="1"/>
          <dgm:bulletEnabled val="1"/>
        </dgm:presLayoutVars>
      </dgm:prSet>
      <dgm:spPr/>
      <dgm:t>
        <a:bodyPr/>
        <a:lstStyle/>
        <a:p>
          <a:endParaRPr lang="fr-FR"/>
        </a:p>
      </dgm:t>
    </dgm:pt>
    <dgm:pt modelId="{122ABDF4-C261-4A46-BBCA-6E4CAEB17D4A}" type="pres">
      <dgm:prSet presAssocID="{43214F26-1DBF-F241-B9C1-480C306B87EA}" presName="levelTx" presStyleLbl="revTx" presStyleIdx="0" presStyleCnt="0">
        <dgm:presLayoutVars>
          <dgm:chMax val="1"/>
          <dgm:bulletEnabled val="1"/>
        </dgm:presLayoutVars>
      </dgm:prSet>
      <dgm:spPr/>
      <dgm:t>
        <a:bodyPr/>
        <a:lstStyle/>
        <a:p>
          <a:endParaRPr lang="fr-FR"/>
        </a:p>
      </dgm:t>
    </dgm:pt>
    <dgm:pt modelId="{8294F7FD-8531-1E42-A5DD-023A6E669630}" type="pres">
      <dgm:prSet presAssocID="{0FEDB6BA-76C5-924A-901D-A50993781F61}" presName="Name8" presStyleCnt="0"/>
      <dgm:spPr/>
    </dgm:pt>
    <dgm:pt modelId="{43DA2BA9-F95A-D742-9256-DC0088D3081C}" type="pres">
      <dgm:prSet presAssocID="{0FEDB6BA-76C5-924A-901D-A50993781F61}" presName="level" presStyleLbl="node1" presStyleIdx="3" presStyleCnt="5">
        <dgm:presLayoutVars>
          <dgm:chMax val="1"/>
          <dgm:bulletEnabled val="1"/>
        </dgm:presLayoutVars>
      </dgm:prSet>
      <dgm:spPr/>
      <dgm:t>
        <a:bodyPr/>
        <a:lstStyle/>
        <a:p>
          <a:endParaRPr lang="fr-FR"/>
        </a:p>
      </dgm:t>
    </dgm:pt>
    <dgm:pt modelId="{804E1B58-0FCB-6240-84E1-E0757C732511}" type="pres">
      <dgm:prSet presAssocID="{0FEDB6BA-76C5-924A-901D-A50993781F61}" presName="levelTx" presStyleLbl="revTx" presStyleIdx="0" presStyleCnt="0">
        <dgm:presLayoutVars>
          <dgm:chMax val="1"/>
          <dgm:bulletEnabled val="1"/>
        </dgm:presLayoutVars>
      </dgm:prSet>
      <dgm:spPr/>
      <dgm:t>
        <a:bodyPr/>
        <a:lstStyle/>
        <a:p>
          <a:endParaRPr lang="fr-FR"/>
        </a:p>
      </dgm:t>
    </dgm:pt>
    <dgm:pt modelId="{52E9B65E-1A81-6547-96E9-33F29DB258D9}" type="pres">
      <dgm:prSet presAssocID="{8B49E2EF-733F-1E4A-A4BD-78EA515FCB19}" presName="Name8" presStyleCnt="0"/>
      <dgm:spPr/>
    </dgm:pt>
    <dgm:pt modelId="{5006A654-171C-9348-96E3-9A610E7F0CE8}" type="pres">
      <dgm:prSet presAssocID="{8B49E2EF-733F-1E4A-A4BD-78EA515FCB19}" presName="level" presStyleLbl="node1" presStyleIdx="4" presStyleCnt="5">
        <dgm:presLayoutVars>
          <dgm:chMax val="1"/>
          <dgm:bulletEnabled val="1"/>
        </dgm:presLayoutVars>
      </dgm:prSet>
      <dgm:spPr/>
      <dgm:t>
        <a:bodyPr/>
        <a:lstStyle/>
        <a:p>
          <a:endParaRPr lang="fr-FR"/>
        </a:p>
      </dgm:t>
    </dgm:pt>
    <dgm:pt modelId="{70435435-12D6-D441-BDEC-DCE1E0662990}" type="pres">
      <dgm:prSet presAssocID="{8B49E2EF-733F-1E4A-A4BD-78EA515FCB19}" presName="levelTx" presStyleLbl="revTx" presStyleIdx="0" presStyleCnt="0">
        <dgm:presLayoutVars>
          <dgm:chMax val="1"/>
          <dgm:bulletEnabled val="1"/>
        </dgm:presLayoutVars>
      </dgm:prSet>
      <dgm:spPr/>
      <dgm:t>
        <a:bodyPr/>
        <a:lstStyle/>
        <a:p>
          <a:endParaRPr lang="fr-FR"/>
        </a:p>
      </dgm:t>
    </dgm:pt>
  </dgm:ptLst>
  <dgm:cxnLst>
    <dgm:cxn modelId="{58F71493-359C-E14C-B301-C1E83695DFBA}" srcId="{D53BD7DA-96AA-0540-97E9-DE208C84B290}" destId="{0FEDB6BA-76C5-924A-901D-A50993781F61}" srcOrd="3" destOrd="0" parTransId="{EC9BDDEB-2018-FF4E-B67C-E559590403D2}" sibTransId="{B845D57B-A9FE-BB4F-82DC-3751DBE8C1C7}"/>
    <dgm:cxn modelId="{593CD5AE-1A63-7F43-919C-7A8EA4778055}" srcId="{D53BD7DA-96AA-0540-97E9-DE208C84B290}" destId="{43214F26-1DBF-F241-B9C1-480C306B87EA}" srcOrd="2" destOrd="0" parTransId="{F2BD8B3D-F44E-6D4A-B0CF-DD5BF153D3E5}" sibTransId="{10800A79-883A-7B40-BA4A-99153DD17DD6}"/>
    <dgm:cxn modelId="{0821AEA6-FFE9-EB47-A02F-8929E08CBC6A}" type="presOf" srcId="{8B49E2EF-733F-1E4A-A4BD-78EA515FCB19}" destId="{5006A654-171C-9348-96E3-9A610E7F0CE8}" srcOrd="0" destOrd="0" presId="urn:microsoft.com/office/officeart/2005/8/layout/pyramid1"/>
    <dgm:cxn modelId="{D9666908-8894-8D41-9A17-B8135903BBD1}" type="presOf" srcId="{43214F26-1DBF-F241-B9C1-480C306B87EA}" destId="{122ABDF4-C261-4A46-BBCA-6E4CAEB17D4A}" srcOrd="1" destOrd="0" presId="urn:microsoft.com/office/officeart/2005/8/layout/pyramid1"/>
    <dgm:cxn modelId="{07E72123-53D1-DE49-9A35-68E4DBD3EE93}" srcId="{D53BD7DA-96AA-0540-97E9-DE208C84B290}" destId="{FF461DCE-74B7-7B48-A257-699FAC762657}" srcOrd="0" destOrd="0" parTransId="{BF4F02E6-2203-9D4C-8014-DE1855D38A08}" sibTransId="{10B5DAD1-7D7B-C641-9DDF-B95C1FECC680}"/>
    <dgm:cxn modelId="{EDD6CEE1-835D-094D-A8E4-7450BDDA26C8}" type="presOf" srcId="{0FEDB6BA-76C5-924A-901D-A50993781F61}" destId="{804E1B58-0FCB-6240-84E1-E0757C732511}" srcOrd="1" destOrd="0" presId="urn:microsoft.com/office/officeart/2005/8/layout/pyramid1"/>
    <dgm:cxn modelId="{1499848C-C44C-5442-9355-E171ED38832F}" type="presOf" srcId="{FF461DCE-74B7-7B48-A257-699FAC762657}" destId="{8FB1E3CD-AAE8-EC4A-A174-A3AAB6C601BA}" srcOrd="0" destOrd="0" presId="urn:microsoft.com/office/officeart/2005/8/layout/pyramid1"/>
    <dgm:cxn modelId="{66A1E02D-54BC-4E44-8E33-3D32CE829702}" type="presOf" srcId="{8B49E2EF-733F-1E4A-A4BD-78EA515FCB19}" destId="{70435435-12D6-D441-BDEC-DCE1E0662990}" srcOrd="1" destOrd="0" presId="urn:microsoft.com/office/officeart/2005/8/layout/pyramid1"/>
    <dgm:cxn modelId="{72FEBAD3-4BC2-154F-976B-FB4588346611}" srcId="{D53BD7DA-96AA-0540-97E9-DE208C84B290}" destId="{8B49E2EF-733F-1E4A-A4BD-78EA515FCB19}" srcOrd="4" destOrd="0" parTransId="{26A85FD0-EA59-304B-A1F6-7FE585256207}" sibTransId="{4227649B-E605-764F-941B-801BF7C6841F}"/>
    <dgm:cxn modelId="{F781F604-FF7F-2C40-8201-EC1086F48969}" type="presOf" srcId="{50822BCC-6F22-354B-841E-DBC9D05D2B34}" destId="{6C9C667A-F95D-7947-9FB5-D8DA0514073A}" srcOrd="1" destOrd="0" presId="urn:microsoft.com/office/officeart/2005/8/layout/pyramid1"/>
    <dgm:cxn modelId="{619F239C-4F3C-8E47-9F29-52E0146BF052}" type="presOf" srcId="{0FEDB6BA-76C5-924A-901D-A50993781F61}" destId="{43DA2BA9-F95A-D742-9256-DC0088D3081C}" srcOrd="0" destOrd="0" presId="urn:microsoft.com/office/officeart/2005/8/layout/pyramid1"/>
    <dgm:cxn modelId="{1418F84E-3346-0D4A-887D-C9B487063BEB}" srcId="{D53BD7DA-96AA-0540-97E9-DE208C84B290}" destId="{50822BCC-6F22-354B-841E-DBC9D05D2B34}" srcOrd="1" destOrd="0" parTransId="{689C87AC-BC63-3C4E-963F-6B9D20293D0E}" sibTransId="{27679999-4EB9-214B-B030-E9D9569E570B}"/>
    <dgm:cxn modelId="{70981BA1-F62F-4B42-8079-5EB7C297EE60}" type="presOf" srcId="{D53BD7DA-96AA-0540-97E9-DE208C84B290}" destId="{F332D3E7-48E1-B845-B109-7968B8E903C4}" srcOrd="0" destOrd="0" presId="urn:microsoft.com/office/officeart/2005/8/layout/pyramid1"/>
    <dgm:cxn modelId="{AFD3D822-DD92-1D4D-8B4F-0C3DD4C8FF27}" type="presOf" srcId="{43214F26-1DBF-F241-B9C1-480C306B87EA}" destId="{0FEAC086-509A-5246-8151-0F70CCC9BCD5}" srcOrd="0" destOrd="0" presId="urn:microsoft.com/office/officeart/2005/8/layout/pyramid1"/>
    <dgm:cxn modelId="{15035799-0990-354C-A194-DE3E63C8689D}" type="presOf" srcId="{FF461DCE-74B7-7B48-A257-699FAC762657}" destId="{0056BAFF-B3F1-754A-A500-CC67E3F2E46C}" srcOrd="1" destOrd="0" presId="urn:microsoft.com/office/officeart/2005/8/layout/pyramid1"/>
    <dgm:cxn modelId="{AD10B27F-C665-754E-8DC9-3F9F16851273}" type="presOf" srcId="{50822BCC-6F22-354B-841E-DBC9D05D2B34}" destId="{EF383848-F6CF-714D-8BE6-536DD6AAFF57}" srcOrd="0" destOrd="0" presId="urn:microsoft.com/office/officeart/2005/8/layout/pyramid1"/>
    <dgm:cxn modelId="{E334B562-9007-3B43-8803-15F5365B975A}" type="presParOf" srcId="{F332D3E7-48E1-B845-B109-7968B8E903C4}" destId="{0F86BD75-22E6-C64A-B9D4-295284126F89}" srcOrd="0" destOrd="0" presId="urn:microsoft.com/office/officeart/2005/8/layout/pyramid1"/>
    <dgm:cxn modelId="{A18C9287-4717-E14F-B8E2-731231C42C79}" type="presParOf" srcId="{0F86BD75-22E6-C64A-B9D4-295284126F89}" destId="{8FB1E3CD-AAE8-EC4A-A174-A3AAB6C601BA}" srcOrd="0" destOrd="0" presId="urn:microsoft.com/office/officeart/2005/8/layout/pyramid1"/>
    <dgm:cxn modelId="{6F45632F-6202-D948-AD55-A076CB7D693E}" type="presParOf" srcId="{0F86BD75-22E6-C64A-B9D4-295284126F89}" destId="{0056BAFF-B3F1-754A-A500-CC67E3F2E46C}" srcOrd="1" destOrd="0" presId="urn:microsoft.com/office/officeart/2005/8/layout/pyramid1"/>
    <dgm:cxn modelId="{B4D63410-FA51-4144-ABDF-3CB5CFB30D37}" type="presParOf" srcId="{F332D3E7-48E1-B845-B109-7968B8E903C4}" destId="{ECC4F19B-DCD5-574D-A17A-4525B4B2723E}" srcOrd="1" destOrd="0" presId="urn:microsoft.com/office/officeart/2005/8/layout/pyramid1"/>
    <dgm:cxn modelId="{A910ED55-D8FC-704B-B924-B89F1B6B3C3F}" type="presParOf" srcId="{ECC4F19B-DCD5-574D-A17A-4525B4B2723E}" destId="{EF383848-F6CF-714D-8BE6-536DD6AAFF57}" srcOrd="0" destOrd="0" presId="urn:microsoft.com/office/officeart/2005/8/layout/pyramid1"/>
    <dgm:cxn modelId="{8BC9573E-F06B-3E40-961A-B61ED186E521}" type="presParOf" srcId="{ECC4F19B-DCD5-574D-A17A-4525B4B2723E}" destId="{6C9C667A-F95D-7947-9FB5-D8DA0514073A}" srcOrd="1" destOrd="0" presId="urn:microsoft.com/office/officeart/2005/8/layout/pyramid1"/>
    <dgm:cxn modelId="{1A9CE004-F907-9B49-BE5A-8E9534377460}" type="presParOf" srcId="{F332D3E7-48E1-B845-B109-7968B8E903C4}" destId="{E6E1AA4A-C668-AD4B-AA26-3E0C3D0E819A}" srcOrd="2" destOrd="0" presId="urn:microsoft.com/office/officeart/2005/8/layout/pyramid1"/>
    <dgm:cxn modelId="{81E2E29D-FD76-9941-9021-6E4687DF04C5}" type="presParOf" srcId="{E6E1AA4A-C668-AD4B-AA26-3E0C3D0E819A}" destId="{0FEAC086-509A-5246-8151-0F70CCC9BCD5}" srcOrd="0" destOrd="0" presId="urn:microsoft.com/office/officeart/2005/8/layout/pyramid1"/>
    <dgm:cxn modelId="{A3927D69-8E4A-244D-885F-61412B90FD89}" type="presParOf" srcId="{E6E1AA4A-C668-AD4B-AA26-3E0C3D0E819A}" destId="{122ABDF4-C261-4A46-BBCA-6E4CAEB17D4A}" srcOrd="1" destOrd="0" presId="urn:microsoft.com/office/officeart/2005/8/layout/pyramid1"/>
    <dgm:cxn modelId="{311F4C9F-8188-8048-A57E-2F00183646B9}" type="presParOf" srcId="{F332D3E7-48E1-B845-B109-7968B8E903C4}" destId="{8294F7FD-8531-1E42-A5DD-023A6E669630}" srcOrd="3" destOrd="0" presId="urn:microsoft.com/office/officeart/2005/8/layout/pyramid1"/>
    <dgm:cxn modelId="{E1C40FD6-0695-8D41-A774-F58AB0C6C4C6}" type="presParOf" srcId="{8294F7FD-8531-1E42-A5DD-023A6E669630}" destId="{43DA2BA9-F95A-D742-9256-DC0088D3081C}" srcOrd="0" destOrd="0" presId="urn:microsoft.com/office/officeart/2005/8/layout/pyramid1"/>
    <dgm:cxn modelId="{592E7411-59C1-694B-B67F-BC08C0BEE0AA}" type="presParOf" srcId="{8294F7FD-8531-1E42-A5DD-023A6E669630}" destId="{804E1B58-0FCB-6240-84E1-E0757C732511}" srcOrd="1" destOrd="0" presId="urn:microsoft.com/office/officeart/2005/8/layout/pyramid1"/>
    <dgm:cxn modelId="{8B81D6DA-F5F3-7443-8B51-F7D25B593789}" type="presParOf" srcId="{F332D3E7-48E1-B845-B109-7968B8E903C4}" destId="{52E9B65E-1A81-6547-96E9-33F29DB258D9}" srcOrd="4" destOrd="0" presId="urn:microsoft.com/office/officeart/2005/8/layout/pyramid1"/>
    <dgm:cxn modelId="{8ED22018-D983-864F-86C4-0930ACE332A5}" type="presParOf" srcId="{52E9B65E-1A81-6547-96E9-33F29DB258D9}" destId="{5006A654-171C-9348-96E3-9A610E7F0CE8}" srcOrd="0" destOrd="0" presId="urn:microsoft.com/office/officeart/2005/8/layout/pyramid1"/>
    <dgm:cxn modelId="{E588F61D-6BC6-EB40-A635-A9DC70ED7212}" type="presParOf" srcId="{52E9B65E-1A81-6547-96E9-33F29DB258D9}" destId="{70435435-12D6-D441-BDEC-DCE1E066299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E31389-B247-EF4C-A85C-49165520E1F8}"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fr-FR"/>
        </a:p>
      </dgm:t>
    </dgm:pt>
    <dgm:pt modelId="{BB28AF4E-5816-8B4F-8134-566C67265F95}">
      <dgm:prSet phldrT="[Texte]"/>
      <dgm:spPr/>
      <dgm:t>
        <a:bodyPr/>
        <a:lstStyle/>
        <a:p>
          <a:r>
            <a:rPr lang="fr-FR" dirty="0" smtClean="0"/>
            <a:t>Non </a:t>
          </a:r>
          <a:r>
            <a:rPr lang="fr-FR" dirty="0" err="1" smtClean="0"/>
            <a:t>maléficience</a:t>
          </a:r>
          <a:endParaRPr lang="fr-FR" dirty="0"/>
        </a:p>
      </dgm:t>
    </dgm:pt>
    <dgm:pt modelId="{72257985-817B-7042-9D12-041FA58E231F}" type="parTrans" cxnId="{F372460B-8481-594E-A2F4-8C9DB6D85A58}">
      <dgm:prSet/>
      <dgm:spPr/>
      <dgm:t>
        <a:bodyPr/>
        <a:lstStyle/>
        <a:p>
          <a:endParaRPr lang="fr-FR"/>
        </a:p>
      </dgm:t>
    </dgm:pt>
    <dgm:pt modelId="{3144B663-B4DB-A646-A321-91268279CA9B}" type="sibTrans" cxnId="{F372460B-8481-594E-A2F4-8C9DB6D85A58}">
      <dgm:prSet/>
      <dgm:spPr/>
      <dgm:t>
        <a:bodyPr/>
        <a:lstStyle/>
        <a:p>
          <a:endParaRPr lang="fr-FR"/>
        </a:p>
      </dgm:t>
    </dgm:pt>
    <dgm:pt modelId="{180D7C77-4D68-A243-91EB-F68BE0EC13C0}">
      <dgm:prSet phldrT="[Texte]"/>
      <dgm:spPr/>
      <dgm:t>
        <a:bodyPr/>
        <a:lstStyle/>
        <a:p>
          <a:r>
            <a:rPr lang="fr-FR" dirty="0" err="1" smtClean="0"/>
            <a:t>Bénéficence</a:t>
          </a:r>
          <a:r>
            <a:rPr lang="fr-FR" dirty="0" smtClean="0"/>
            <a:t> </a:t>
          </a:r>
          <a:endParaRPr lang="fr-FR" dirty="0"/>
        </a:p>
      </dgm:t>
    </dgm:pt>
    <dgm:pt modelId="{8BD774CA-38B3-5240-8F3A-27662D4CCF0A}" type="parTrans" cxnId="{9FC05267-68FB-E348-AFD8-A3136523D200}">
      <dgm:prSet/>
      <dgm:spPr/>
      <dgm:t>
        <a:bodyPr/>
        <a:lstStyle/>
        <a:p>
          <a:endParaRPr lang="fr-FR"/>
        </a:p>
      </dgm:t>
    </dgm:pt>
    <dgm:pt modelId="{5166BE91-EF91-D74E-81A4-197086F3FB7E}" type="sibTrans" cxnId="{9FC05267-68FB-E348-AFD8-A3136523D200}">
      <dgm:prSet/>
      <dgm:spPr/>
      <dgm:t>
        <a:bodyPr/>
        <a:lstStyle/>
        <a:p>
          <a:endParaRPr lang="fr-FR"/>
        </a:p>
      </dgm:t>
    </dgm:pt>
    <dgm:pt modelId="{09D332B4-4106-F547-BFB5-D370EFE35787}">
      <dgm:prSet phldrT="[Texte]"/>
      <dgm:spPr/>
      <dgm:t>
        <a:bodyPr/>
        <a:lstStyle/>
        <a:p>
          <a:r>
            <a:rPr lang="fr-FR" dirty="0" smtClean="0"/>
            <a:t>Autonomie</a:t>
          </a:r>
          <a:endParaRPr lang="fr-FR" dirty="0"/>
        </a:p>
      </dgm:t>
    </dgm:pt>
    <dgm:pt modelId="{46B3AD26-6AF7-EA4A-A401-9C26A053ADA2}" type="parTrans" cxnId="{F7BB7736-9B8C-3D4B-AFEF-EA6919CDC564}">
      <dgm:prSet/>
      <dgm:spPr/>
      <dgm:t>
        <a:bodyPr/>
        <a:lstStyle/>
        <a:p>
          <a:endParaRPr lang="fr-FR"/>
        </a:p>
      </dgm:t>
    </dgm:pt>
    <dgm:pt modelId="{C1E57F0F-DD07-B745-8FA8-0C715486B516}" type="sibTrans" cxnId="{F7BB7736-9B8C-3D4B-AFEF-EA6919CDC564}">
      <dgm:prSet/>
      <dgm:spPr/>
      <dgm:t>
        <a:bodyPr/>
        <a:lstStyle/>
        <a:p>
          <a:endParaRPr lang="fr-FR"/>
        </a:p>
      </dgm:t>
    </dgm:pt>
    <dgm:pt modelId="{892D16ED-AC30-9A4C-8DDC-F1BF9CF0D14B}">
      <dgm:prSet/>
      <dgm:spPr/>
      <dgm:t>
        <a:bodyPr/>
        <a:lstStyle/>
        <a:p>
          <a:r>
            <a:rPr lang="fr-FR" smtClean="0"/>
            <a:t>Exploitation et abus</a:t>
          </a:r>
          <a:endParaRPr lang="fr-FR" dirty="0"/>
        </a:p>
      </dgm:t>
    </dgm:pt>
    <dgm:pt modelId="{00E6082E-DB7A-C04B-928C-483A4A14FBA4}" type="parTrans" cxnId="{3B628859-7A52-704B-9B21-EDF1679D2005}">
      <dgm:prSet/>
      <dgm:spPr/>
      <dgm:t>
        <a:bodyPr/>
        <a:lstStyle/>
        <a:p>
          <a:endParaRPr lang="fr-FR"/>
        </a:p>
      </dgm:t>
    </dgm:pt>
    <dgm:pt modelId="{710527BC-DE94-2C4A-A590-BE9D0438ADBB}" type="sibTrans" cxnId="{3B628859-7A52-704B-9B21-EDF1679D2005}">
      <dgm:prSet/>
      <dgm:spPr/>
      <dgm:t>
        <a:bodyPr/>
        <a:lstStyle/>
        <a:p>
          <a:endParaRPr lang="fr-FR"/>
        </a:p>
      </dgm:t>
    </dgm:pt>
    <dgm:pt modelId="{38C97E30-4D94-DB49-A3B7-A761A9698FBD}">
      <dgm:prSet/>
      <dgm:spPr/>
      <dgm:t>
        <a:bodyPr/>
        <a:lstStyle/>
        <a:p>
          <a:r>
            <a:rPr lang="fr-FR" dirty="0" smtClean="0"/>
            <a:t>Fidélité</a:t>
          </a:r>
          <a:endParaRPr lang="fr-FR" dirty="0"/>
        </a:p>
      </dgm:t>
    </dgm:pt>
    <dgm:pt modelId="{81E95A5F-AA9A-2847-85D1-7B3058B09831}" type="parTrans" cxnId="{CAB9B09C-3276-B149-B328-58818448EBF3}">
      <dgm:prSet/>
      <dgm:spPr/>
      <dgm:t>
        <a:bodyPr/>
        <a:lstStyle/>
        <a:p>
          <a:endParaRPr lang="fr-FR"/>
        </a:p>
      </dgm:t>
    </dgm:pt>
    <dgm:pt modelId="{34B3CA12-B808-3241-BA2E-CD7D868ECE0E}" type="sibTrans" cxnId="{CAB9B09C-3276-B149-B328-58818448EBF3}">
      <dgm:prSet/>
      <dgm:spPr/>
      <dgm:t>
        <a:bodyPr/>
        <a:lstStyle/>
        <a:p>
          <a:endParaRPr lang="fr-FR"/>
        </a:p>
      </dgm:t>
    </dgm:pt>
    <dgm:pt modelId="{0629D7AB-DAB9-AD41-BE4F-13EBC398E6E6}">
      <dgm:prSet/>
      <dgm:spPr/>
      <dgm:t>
        <a:bodyPr/>
        <a:lstStyle/>
        <a:p>
          <a:r>
            <a:rPr lang="fr-FR" dirty="0" smtClean="0"/>
            <a:t>Justice</a:t>
          </a:r>
          <a:endParaRPr lang="fr-FR" dirty="0"/>
        </a:p>
      </dgm:t>
    </dgm:pt>
    <dgm:pt modelId="{1EB70FAE-8CD1-9240-B38C-2E2AD92AC378}" type="parTrans" cxnId="{1C61DBE9-DB00-894A-BD2C-8C0517DFC324}">
      <dgm:prSet/>
      <dgm:spPr/>
      <dgm:t>
        <a:bodyPr/>
        <a:lstStyle/>
        <a:p>
          <a:endParaRPr lang="fr-FR"/>
        </a:p>
      </dgm:t>
    </dgm:pt>
    <dgm:pt modelId="{B4376AFA-9780-9D45-A897-97C830DD3145}" type="sibTrans" cxnId="{1C61DBE9-DB00-894A-BD2C-8C0517DFC324}">
      <dgm:prSet/>
      <dgm:spPr/>
      <dgm:t>
        <a:bodyPr/>
        <a:lstStyle/>
        <a:p>
          <a:endParaRPr lang="fr-FR"/>
        </a:p>
      </dgm:t>
    </dgm:pt>
    <dgm:pt modelId="{DAC4CE0B-E1E1-8B4F-96B5-F03DFF6A3338}">
      <dgm:prSet/>
      <dgm:spPr/>
      <dgm:t>
        <a:bodyPr/>
        <a:lstStyle/>
        <a:p>
          <a:r>
            <a:rPr lang="fr-FR" dirty="0" smtClean="0"/>
            <a:t>Inégalité</a:t>
          </a:r>
          <a:endParaRPr lang="fr-FR" dirty="0"/>
        </a:p>
      </dgm:t>
    </dgm:pt>
    <dgm:pt modelId="{F03F09A5-1CED-ED47-9CE1-5E4D7B5A21BD}" type="parTrans" cxnId="{C5C15FC6-CA02-2A46-84E2-1C2F91C045C6}">
      <dgm:prSet/>
      <dgm:spPr/>
      <dgm:t>
        <a:bodyPr/>
        <a:lstStyle/>
        <a:p>
          <a:endParaRPr lang="fr-FR"/>
        </a:p>
      </dgm:t>
    </dgm:pt>
    <dgm:pt modelId="{096FD60F-1811-3744-85B0-77F912346519}" type="sibTrans" cxnId="{C5C15FC6-CA02-2A46-84E2-1C2F91C045C6}">
      <dgm:prSet/>
      <dgm:spPr/>
      <dgm:t>
        <a:bodyPr/>
        <a:lstStyle/>
        <a:p>
          <a:endParaRPr lang="fr-FR"/>
        </a:p>
      </dgm:t>
    </dgm:pt>
    <dgm:pt modelId="{8A94EAA1-CBC0-3841-898A-E9A75EE07E3E}">
      <dgm:prSet/>
      <dgm:spPr/>
      <dgm:t>
        <a:bodyPr/>
        <a:lstStyle/>
        <a:p>
          <a:r>
            <a:rPr lang="fr-FR" dirty="0" smtClean="0"/>
            <a:t>Paternité déloyale</a:t>
          </a:r>
          <a:endParaRPr lang="fr-FR" dirty="0"/>
        </a:p>
      </dgm:t>
    </dgm:pt>
    <dgm:pt modelId="{2416E902-0132-DB41-8A2C-A53301B51BE8}" type="parTrans" cxnId="{458EE96F-12B2-C843-A8E7-61CE25126E13}">
      <dgm:prSet/>
      <dgm:spPr/>
      <dgm:t>
        <a:bodyPr/>
        <a:lstStyle/>
        <a:p>
          <a:endParaRPr lang="fr-FR"/>
        </a:p>
      </dgm:t>
    </dgm:pt>
    <dgm:pt modelId="{8A5E449F-23A0-2046-885C-9688765D574B}" type="sibTrans" cxnId="{458EE96F-12B2-C843-A8E7-61CE25126E13}">
      <dgm:prSet/>
      <dgm:spPr/>
      <dgm:t>
        <a:bodyPr/>
        <a:lstStyle/>
        <a:p>
          <a:endParaRPr lang="fr-FR"/>
        </a:p>
      </dgm:t>
    </dgm:pt>
    <dgm:pt modelId="{7D40409D-C648-FB47-A116-2918C566C8E5}">
      <dgm:prSet/>
      <dgm:spPr/>
      <dgm:t>
        <a:bodyPr/>
        <a:lstStyle/>
        <a:p>
          <a:r>
            <a:rPr lang="fr-FR" dirty="0" smtClean="0"/>
            <a:t>Abandon</a:t>
          </a:r>
          <a:endParaRPr lang="fr-FR" dirty="0"/>
        </a:p>
      </dgm:t>
    </dgm:pt>
    <dgm:pt modelId="{CA0742E9-E663-6240-A6EB-EC50DA75EAA1}" type="parTrans" cxnId="{C73C8A5F-B883-EF41-89E8-7760625A29A6}">
      <dgm:prSet/>
      <dgm:spPr/>
      <dgm:t>
        <a:bodyPr/>
        <a:lstStyle/>
        <a:p>
          <a:endParaRPr lang="fr-FR"/>
        </a:p>
      </dgm:t>
    </dgm:pt>
    <dgm:pt modelId="{C8DA1DEC-D53C-BB4D-8868-0AEBBC379A61}" type="sibTrans" cxnId="{C73C8A5F-B883-EF41-89E8-7760625A29A6}">
      <dgm:prSet/>
      <dgm:spPr/>
      <dgm:t>
        <a:bodyPr/>
        <a:lstStyle/>
        <a:p>
          <a:endParaRPr lang="fr-FR"/>
        </a:p>
      </dgm:t>
    </dgm:pt>
    <dgm:pt modelId="{41C148CA-7D4D-274B-A81A-52D95B8809C0}">
      <dgm:prSet/>
      <dgm:spPr/>
      <dgm:t>
        <a:bodyPr/>
        <a:lstStyle/>
        <a:p>
          <a:r>
            <a:rPr lang="fr-FR" dirty="0" smtClean="0"/>
            <a:t>Bien-être</a:t>
          </a:r>
          <a:endParaRPr lang="fr-FR" dirty="0"/>
        </a:p>
      </dgm:t>
    </dgm:pt>
    <dgm:pt modelId="{A1FA27CE-1BCF-3547-B280-D3CEB93E4DE5}" type="parTrans" cxnId="{99C8E5A3-95A2-AC40-A1C2-B9C44EF4D652}">
      <dgm:prSet/>
      <dgm:spPr/>
      <dgm:t>
        <a:bodyPr/>
        <a:lstStyle/>
        <a:p>
          <a:endParaRPr lang="fr-FR"/>
        </a:p>
      </dgm:t>
    </dgm:pt>
    <dgm:pt modelId="{AB2025B0-F81C-DE45-9FF4-B1B1B790E6AC}" type="sibTrans" cxnId="{99C8E5A3-95A2-AC40-A1C2-B9C44EF4D652}">
      <dgm:prSet/>
      <dgm:spPr/>
      <dgm:t>
        <a:bodyPr/>
        <a:lstStyle/>
        <a:p>
          <a:endParaRPr lang="fr-FR"/>
        </a:p>
      </dgm:t>
    </dgm:pt>
    <dgm:pt modelId="{BC368C99-2FD1-1E47-A755-114C69CDF073}">
      <dgm:prSet/>
      <dgm:spPr/>
      <dgm:t>
        <a:bodyPr/>
        <a:lstStyle/>
        <a:p>
          <a:r>
            <a:rPr lang="fr-FR" dirty="0" smtClean="0"/>
            <a:t>Manque de culture collective</a:t>
          </a:r>
          <a:endParaRPr lang="fr-FR" dirty="0"/>
        </a:p>
      </dgm:t>
    </dgm:pt>
    <dgm:pt modelId="{DF498CE7-B517-CC40-AABD-217B4001C520}" type="parTrans" cxnId="{FD802336-6D0D-A645-9A69-2C9547B58307}">
      <dgm:prSet/>
      <dgm:spPr/>
      <dgm:t>
        <a:bodyPr/>
        <a:lstStyle/>
        <a:p>
          <a:endParaRPr lang="fr-FR"/>
        </a:p>
      </dgm:t>
    </dgm:pt>
    <dgm:pt modelId="{5E9AA29F-3B26-1347-A6AE-A601377DC467}" type="sibTrans" cxnId="{FD802336-6D0D-A645-9A69-2C9547B58307}">
      <dgm:prSet/>
      <dgm:spPr/>
      <dgm:t>
        <a:bodyPr/>
        <a:lstStyle/>
        <a:p>
          <a:endParaRPr lang="fr-FR"/>
        </a:p>
      </dgm:t>
    </dgm:pt>
    <dgm:pt modelId="{81B7899F-5DF4-354C-9E65-C0EBFA37FC40}">
      <dgm:prSet/>
      <dgm:spPr/>
      <dgm:t>
        <a:bodyPr/>
        <a:lstStyle/>
        <a:p>
          <a:r>
            <a:rPr lang="fr-FR" dirty="0" smtClean="0"/>
            <a:t>Compétences des superviseurs</a:t>
          </a:r>
          <a:endParaRPr lang="fr-FR" dirty="0"/>
        </a:p>
      </dgm:t>
    </dgm:pt>
    <dgm:pt modelId="{C6965749-3DC2-F94F-AB6E-5F8BE869F0E9}" type="parTrans" cxnId="{8E098AE6-2EFD-9A4C-ABEE-A4924A599746}">
      <dgm:prSet/>
      <dgm:spPr/>
      <dgm:t>
        <a:bodyPr/>
        <a:lstStyle/>
        <a:p>
          <a:endParaRPr lang="fr-FR"/>
        </a:p>
      </dgm:t>
    </dgm:pt>
    <dgm:pt modelId="{EF21540C-129E-B24F-9192-72F73AC9E331}" type="sibTrans" cxnId="{8E098AE6-2EFD-9A4C-ABEE-A4924A599746}">
      <dgm:prSet/>
      <dgm:spPr/>
      <dgm:t>
        <a:bodyPr/>
        <a:lstStyle/>
        <a:p>
          <a:endParaRPr lang="fr-FR"/>
        </a:p>
      </dgm:t>
    </dgm:pt>
    <dgm:pt modelId="{436C03BE-95F7-2547-B43D-A4ACABC77D1A}">
      <dgm:prSet/>
      <dgm:spPr/>
      <dgm:t>
        <a:bodyPr/>
        <a:lstStyle/>
        <a:p>
          <a:r>
            <a:rPr lang="fr-FR" dirty="0" smtClean="0"/>
            <a:t>Questions structurelles</a:t>
          </a:r>
          <a:endParaRPr lang="fr-FR" dirty="0"/>
        </a:p>
      </dgm:t>
    </dgm:pt>
    <dgm:pt modelId="{55FB7E4C-8455-164E-9674-BC8AF2287E99}" type="parTrans" cxnId="{AE489168-3129-4644-968B-1E63D839AE74}">
      <dgm:prSet/>
      <dgm:spPr/>
      <dgm:t>
        <a:bodyPr/>
        <a:lstStyle/>
        <a:p>
          <a:endParaRPr lang="fr-FR"/>
        </a:p>
      </dgm:t>
    </dgm:pt>
    <dgm:pt modelId="{A1F541AB-3E01-E548-B8AE-2DDFB3879FEC}" type="sibTrans" cxnId="{AE489168-3129-4644-968B-1E63D839AE74}">
      <dgm:prSet/>
      <dgm:spPr/>
      <dgm:t>
        <a:bodyPr/>
        <a:lstStyle/>
        <a:p>
          <a:endParaRPr lang="fr-FR"/>
        </a:p>
      </dgm:t>
    </dgm:pt>
    <dgm:pt modelId="{3956B0D6-A64D-9246-AA7C-A76DA618D5A0}">
      <dgm:prSet/>
      <dgm:spPr/>
      <dgm:t>
        <a:bodyPr/>
        <a:lstStyle/>
        <a:p>
          <a:r>
            <a:rPr lang="fr-FR" dirty="0" smtClean="0"/>
            <a:t>Limites du rôle et du soutien du superviseur</a:t>
          </a:r>
          <a:endParaRPr lang="fr-FR" dirty="0"/>
        </a:p>
      </dgm:t>
    </dgm:pt>
    <dgm:pt modelId="{14E7E077-A48C-984F-8E27-388577539336}" type="parTrans" cxnId="{444AC997-4C10-5344-8F6C-F1528C1B157B}">
      <dgm:prSet/>
      <dgm:spPr/>
      <dgm:t>
        <a:bodyPr/>
        <a:lstStyle/>
        <a:p>
          <a:endParaRPr lang="fr-FR"/>
        </a:p>
      </dgm:t>
    </dgm:pt>
    <dgm:pt modelId="{DAD1F111-0F7D-8C42-B636-10976C6D582D}" type="sibTrans" cxnId="{444AC997-4C10-5344-8F6C-F1528C1B157B}">
      <dgm:prSet/>
      <dgm:spPr/>
      <dgm:t>
        <a:bodyPr/>
        <a:lstStyle/>
        <a:p>
          <a:endParaRPr lang="fr-FR"/>
        </a:p>
      </dgm:t>
    </dgm:pt>
    <dgm:pt modelId="{9E6D5EB9-5370-7849-B1F8-DCF86BBCD4FA}">
      <dgm:prSet/>
      <dgm:spPr/>
      <dgm:t>
        <a:bodyPr/>
        <a:lstStyle/>
        <a:p>
          <a:r>
            <a:rPr lang="fr-FR" dirty="0" smtClean="0"/>
            <a:t>Intrusion des points de vue des superviseurs</a:t>
          </a:r>
          <a:endParaRPr lang="fr-FR" dirty="0"/>
        </a:p>
      </dgm:t>
    </dgm:pt>
    <dgm:pt modelId="{E6DF22ED-0ED5-2140-B16C-2E042C59727C}" type="parTrans" cxnId="{FB394F0D-7811-B041-9068-F0B2FC6CFA1F}">
      <dgm:prSet/>
      <dgm:spPr/>
      <dgm:t>
        <a:bodyPr/>
        <a:lstStyle/>
        <a:p>
          <a:endParaRPr lang="fr-FR"/>
        </a:p>
      </dgm:t>
    </dgm:pt>
    <dgm:pt modelId="{51296D49-660D-DE42-B5F0-4D826AFF2717}" type="sibTrans" cxnId="{FB394F0D-7811-B041-9068-F0B2FC6CFA1F}">
      <dgm:prSet/>
      <dgm:spPr/>
      <dgm:t>
        <a:bodyPr/>
        <a:lstStyle/>
        <a:p>
          <a:endParaRPr lang="fr-FR"/>
        </a:p>
      </dgm:t>
    </dgm:pt>
    <dgm:pt modelId="{D7DEDBA7-0FC1-C84C-B0BF-6081B9FC402B}">
      <dgm:prSet/>
      <dgm:spPr/>
      <dgm:t>
        <a:bodyPr/>
        <a:lstStyle/>
        <a:p>
          <a:r>
            <a:rPr lang="fr-FR" dirty="0" smtClean="0"/>
            <a:t>Relations bilatérale</a:t>
          </a:r>
          <a:endParaRPr lang="fr-FR" dirty="0"/>
        </a:p>
      </dgm:t>
    </dgm:pt>
    <dgm:pt modelId="{560F33BF-BD68-A344-9270-8E64E146D14D}" type="sibTrans" cxnId="{38A6F033-1CCD-C843-8766-4EDFCEBC9F41}">
      <dgm:prSet/>
      <dgm:spPr/>
      <dgm:t>
        <a:bodyPr/>
        <a:lstStyle/>
        <a:p>
          <a:endParaRPr lang="fr-FR"/>
        </a:p>
      </dgm:t>
    </dgm:pt>
    <dgm:pt modelId="{DDB97DDF-8DD8-664E-B5B6-1B764C5BD8DC}" type="parTrans" cxnId="{38A6F033-1CCD-C843-8766-4EDFCEBC9F41}">
      <dgm:prSet/>
      <dgm:spPr/>
      <dgm:t>
        <a:bodyPr/>
        <a:lstStyle/>
        <a:p>
          <a:endParaRPr lang="fr-FR"/>
        </a:p>
      </dgm:t>
    </dgm:pt>
    <dgm:pt modelId="{5A305416-8BF6-194E-B638-E2BCA60419FD}">
      <dgm:prSet/>
      <dgm:spPr/>
      <dgm:t>
        <a:bodyPr/>
        <a:lstStyle/>
        <a:p>
          <a:r>
            <a:rPr lang="fr-FR" dirty="0" smtClean="0"/>
            <a:t>Détournement</a:t>
          </a:r>
          <a:endParaRPr lang="fr-FR" dirty="0"/>
        </a:p>
      </dgm:t>
    </dgm:pt>
    <dgm:pt modelId="{C0464F3F-ED36-E04E-BF48-8D296A9EDC79}" type="sibTrans" cxnId="{29ADDC23-DC00-E048-AF32-B2A9CB2099DC}">
      <dgm:prSet/>
      <dgm:spPr/>
      <dgm:t>
        <a:bodyPr/>
        <a:lstStyle/>
        <a:p>
          <a:endParaRPr lang="fr-FR"/>
        </a:p>
      </dgm:t>
    </dgm:pt>
    <dgm:pt modelId="{28B66673-1DAF-C846-BDD4-4682A40A4D5C}" type="parTrans" cxnId="{29ADDC23-DC00-E048-AF32-B2A9CB2099DC}">
      <dgm:prSet/>
      <dgm:spPr/>
      <dgm:t>
        <a:bodyPr/>
        <a:lstStyle/>
        <a:p>
          <a:endParaRPr lang="fr-FR"/>
        </a:p>
      </dgm:t>
    </dgm:pt>
    <dgm:pt modelId="{8EBFF0E3-F08A-F142-893F-3C8AD36ED69A}">
      <dgm:prSet/>
      <dgm:spPr/>
      <dgm:t>
        <a:bodyPr/>
        <a:lstStyle/>
        <a:p>
          <a:r>
            <a:rPr lang="fr-FR" dirty="0" smtClean="0"/>
            <a:t>Rétrécissement des perspectives</a:t>
          </a:r>
          <a:endParaRPr lang="fr-FR" dirty="0"/>
        </a:p>
      </dgm:t>
    </dgm:pt>
    <dgm:pt modelId="{277A6019-509E-064F-8EE5-0724B5EC6DE3}" type="parTrans" cxnId="{6F685ABB-129D-7944-9CA2-EC1194424F37}">
      <dgm:prSet/>
      <dgm:spPr/>
      <dgm:t>
        <a:bodyPr/>
        <a:lstStyle/>
        <a:p>
          <a:endParaRPr lang="fr-FR"/>
        </a:p>
      </dgm:t>
    </dgm:pt>
    <dgm:pt modelId="{3456768A-D743-2F49-AC31-EB40F5B6A156}" type="sibTrans" cxnId="{6F685ABB-129D-7944-9CA2-EC1194424F37}">
      <dgm:prSet/>
      <dgm:spPr/>
      <dgm:t>
        <a:bodyPr/>
        <a:lstStyle/>
        <a:p>
          <a:endParaRPr lang="fr-FR"/>
        </a:p>
      </dgm:t>
    </dgm:pt>
    <dgm:pt modelId="{24775407-9B80-3F4F-92B6-9420E77B453D}">
      <dgm:prSet/>
      <dgm:spPr/>
      <dgm:t>
        <a:bodyPr/>
        <a:lstStyle/>
        <a:p>
          <a:r>
            <a:rPr lang="fr-FR" dirty="0" smtClean="0"/>
            <a:t>Demandes contradictoires</a:t>
          </a:r>
          <a:endParaRPr lang="fr-FR" dirty="0"/>
        </a:p>
      </dgm:t>
    </dgm:pt>
    <dgm:pt modelId="{BC9C1CFD-4066-E147-BAD7-D7AD7347A962}" type="parTrans" cxnId="{9C49A225-27E4-844D-8F13-1539A64D4FAD}">
      <dgm:prSet/>
      <dgm:spPr/>
      <dgm:t>
        <a:bodyPr/>
        <a:lstStyle/>
        <a:p>
          <a:endParaRPr lang="fr-FR"/>
        </a:p>
      </dgm:t>
    </dgm:pt>
    <dgm:pt modelId="{AEBA2B94-8ADB-CA42-B33B-4B9624729D8D}" type="sibTrans" cxnId="{9C49A225-27E4-844D-8F13-1539A64D4FAD}">
      <dgm:prSet/>
      <dgm:spPr/>
      <dgm:t>
        <a:bodyPr/>
        <a:lstStyle/>
        <a:p>
          <a:endParaRPr lang="fr-FR"/>
        </a:p>
      </dgm:t>
    </dgm:pt>
    <dgm:pt modelId="{5AF6A4D3-D267-C343-9D31-F6A1C4412939}">
      <dgm:prSet/>
      <dgm:spPr/>
      <dgm:t>
        <a:bodyPr/>
        <a:lstStyle/>
        <a:p>
          <a:r>
            <a:rPr lang="fr-FR" dirty="0" smtClean="0"/>
            <a:t>Supervision inadéquate</a:t>
          </a:r>
          <a:endParaRPr lang="fr-FR" dirty="0"/>
        </a:p>
      </dgm:t>
    </dgm:pt>
    <dgm:pt modelId="{B78EF64F-C25E-9148-93A0-FFFAEB5A27BB}" type="parTrans" cxnId="{AD2F7E68-4302-F748-99C6-5A1885CBB788}">
      <dgm:prSet/>
      <dgm:spPr/>
      <dgm:t>
        <a:bodyPr/>
        <a:lstStyle/>
        <a:p>
          <a:endParaRPr lang="fr-FR"/>
        </a:p>
      </dgm:t>
    </dgm:pt>
    <dgm:pt modelId="{4929C662-E534-B34B-B156-E104458FAC91}" type="sibTrans" cxnId="{AD2F7E68-4302-F748-99C6-5A1885CBB788}">
      <dgm:prSet/>
      <dgm:spPr/>
      <dgm:t>
        <a:bodyPr/>
        <a:lstStyle/>
        <a:p>
          <a:endParaRPr lang="fr-FR"/>
        </a:p>
      </dgm:t>
    </dgm:pt>
    <dgm:pt modelId="{7CAF0E54-9059-3A4D-8C72-4974DFA7A0CD}">
      <dgm:prSet/>
      <dgm:spPr/>
      <dgm:t>
        <a:bodyPr/>
        <a:lstStyle/>
        <a:p>
          <a:r>
            <a:rPr lang="fr-FR" dirty="0" smtClean="0"/>
            <a:t>Manque de respect</a:t>
          </a:r>
          <a:endParaRPr lang="fr-FR" dirty="0"/>
        </a:p>
      </dgm:t>
    </dgm:pt>
    <dgm:pt modelId="{7F87547D-E9CE-3846-A3B8-6461D6DCAE1D}" type="parTrans" cxnId="{13745383-3A05-4841-8EDE-3DE38B9B1196}">
      <dgm:prSet/>
      <dgm:spPr/>
      <dgm:t>
        <a:bodyPr/>
        <a:lstStyle/>
        <a:p>
          <a:endParaRPr lang="fr-FR"/>
        </a:p>
      </dgm:t>
    </dgm:pt>
    <dgm:pt modelId="{6D7E7FF4-598D-B949-A3EB-8D632A2A7FC2}" type="sibTrans" cxnId="{13745383-3A05-4841-8EDE-3DE38B9B1196}">
      <dgm:prSet/>
      <dgm:spPr/>
      <dgm:t>
        <a:bodyPr/>
        <a:lstStyle/>
        <a:p>
          <a:endParaRPr lang="fr-FR"/>
        </a:p>
      </dgm:t>
    </dgm:pt>
    <dgm:pt modelId="{A6B56981-ADE7-6444-BE50-9F90E4040904}" type="pres">
      <dgm:prSet presAssocID="{26E31389-B247-EF4C-A85C-49165520E1F8}" presName="linear" presStyleCnt="0">
        <dgm:presLayoutVars>
          <dgm:dir/>
          <dgm:animLvl val="lvl"/>
          <dgm:resizeHandles val="exact"/>
        </dgm:presLayoutVars>
      </dgm:prSet>
      <dgm:spPr/>
      <dgm:t>
        <a:bodyPr/>
        <a:lstStyle/>
        <a:p>
          <a:endParaRPr lang="fr-FR"/>
        </a:p>
      </dgm:t>
    </dgm:pt>
    <dgm:pt modelId="{F1F5BA3F-982F-E744-A9F6-CBC37DF0E2B4}" type="pres">
      <dgm:prSet presAssocID="{BB28AF4E-5816-8B4F-8134-566C67265F95}" presName="parentLin" presStyleCnt="0"/>
      <dgm:spPr/>
    </dgm:pt>
    <dgm:pt modelId="{CAAF9C43-43C4-3041-B5F6-9429306D94D3}" type="pres">
      <dgm:prSet presAssocID="{BB28AF4E-5816-8B4F-8134-566C67265F95}" presName="parentLeftMargin" presStyleLbl="node1" presStyleIdx="0" presStyleCnt="5"/>
      <dgm:spPr/>
      <dgm:t>
        <a:bodyPr/>
        <a:lstStyle/>
        <a:p>
          <a:endParaRPr lang="fr-FR"/>
        </a:p>
      </dgm:t>
    </dgm:pt>
    <dgm:pt modelId="{9853A799-1454-7049-8A47-0F007FCE68B0}" type="pres">
      <dgm:prSet presAssocID="{BB28AF4E-5816-8B4F-8134-566C67265F95}" presName="parentText" presStyleLbl="node1" presStyleIdx="0" presStyleCnt="5">
        <dgm:presLayoutVars>
          <dgm:chMax val="0"/>
          <dgm:bulletEnabled val="1"/>
        </dgm:presLayoutVars>
      </dgm:prSet>
      <dgm:spPr/>
      <dgm:t>
        <a:bodyPr/>
        <a:lstStyle/>
        <a:p>
          <a:endParaRPr lang="fr-FR"/>
        </a:p>
      </dgm:t>
    </dgm:pt>
    <dgm:pt modelId="{B1C375FF-A004-6B42-8D19-CD08A6F05992}" type="pres">
      <dgm:prSet presAssocID="{BB28AF4E-5816-8B4F-8134-566C67265F95}" presName="negativeSpace" presStyleCnt="0"/>
      <dgm:spPr/>
    </dgm:pt>
    <dgm:pt modelId="{31951760-17F4-D94E-9401-F7F769CB7CFE}" type="pres">
      <dgm:prSet presAssocID="{BB28AF4E-5816-8B4F-8134-566C67265F95}" presName="childText" presStyleLbl="conFgAcc1" presStyleIdx="0" presStyleCnt="5">
        <dgm:presLayoutVars>
          <dgm:bulletEnabled val="1"/>
        </dgm:presLayoutVars>
      </dgm:prSet>
      <dgm:spPr/>
      <dgm:t>
        <a:bodyPr/>
        <a:lstStyle/>
        <a:p>
          <a:endParaRPr lang="fr-FR"/>
        </a:p>
      </dgm:t>
    </dgm:pt>
    <dgm:pt modelId="{A81D5AD9-ACBA-874E-AA01-D06B5F9902C1}" type="pres">
      <dgm:prSet presAssocID="{3144B663-B4DB-A646-A321-91268279CA9B}" presName="spaceBetweenRectangles" presStyleCnt="0"/>
      <dgm:spPr/>
    </dgm:pt>
    <dgm:pt modelId="{09C29D90-A39D-3646-9F93-C8F57BC70E19}" type="pres">
      <dgm:prSet presAssocID="{180D7C77-4D68-A243-91EB-F68BE0EC13C0}" presName="parentLin" presStyleCnt="0"/>
      <dgm:spPr/>
    </dgm:pt>
    <dgm:pt modelId="{10F68B22-1DB3-B04D-A50D-BE5ABBDEB846}" type="pres">
      <dgm:prSet presAssocID="{180D7C77-4D68-A243-91EB-F68BE0EC13C0}" presName="parentLeftMargin" presStyleLbl="node1" presStyleIdx="0" presStyleCnt="5"/>
      <dgm:spPr/>
      <dgm:t>
        <a:bodyPr/>
        <a:lstStyle/>
        <a:p>
          <a:endParaRPr lang="fr-FR"/>
        </a:p>
      </dgm:t>
    </dgm:pt>
    <dgm:pt modelId="{F58A233C-91A1-1A44-B42A-980343942383}" type="pres">
      <dgm:prSet presAssocID="{180D7C77-4D68-A243-91EB-F68BE0EC13C0}" presName="parentText" presStyleLbl="node1" presStyleIdx="1" presStyleCnt="5">
        <dgm:presLayoutVars>
          <dgm:chMax val="0"/>
          <dgm:bulletEnabled val="1"/>
        </dgm:presLayoutVars>
      </dgm:prSet>
      <dgm:spPr/>
      <dgm:t>
        <a:bodyPr/>
        <a:lstStyle/>
        <a:p>
          <a:endParaRPr lang="fr-FR"/>
        </a:p>
      </dgm:t>
    </dgm:pt>
    <dgm:pt modelId="{419A6479-B090-7645-B9F2-57FE9F9A1357}" type="pres">
      <dgm:prSet presAssocID="{180D7C77-4D68-A243-91EB-F68BE0EC13C0}" presName="negativeSpace" presStyleCnt="0"/>
      <dgm:spPr/>
    </dgm:pt>
    <dgm:pt modelId="{AB8C4612-2AB1-E94C-99B2-A28C72E3CC19}" type="pres">
      <dgm:prSet presAssocID="{180D7C77-4D68-A243-91EB-F68BE0EC13C0}" presName="childText" presStyleLbl="conFgAcc1" presStyleIdx="1" presStyleCnt="5">
        <dgm:presLayoutVars>
          <dgm:bulletEnabled val="1"/>
        </dgm:presLayoutVars>
      </dgm:prSet>
      <dgm:spPr/>
      <dgm:t>
        <a:bodyPr/>
        <a:lstStyle/>
        <a:p>
          <a:endParaRPr lang="fr-FR"/>
        </a:p>
      </dgm:t>
    </dgm:pt>
    <dgm:pt modelId="{5C535358-6B19-4941-8E4F-CD528D881A26}" type="pres">
      <dgm:prSet presAssocID="{5166BE91-EF91-D74E-81A4-197086F3FB7E}" presName="spaceBetweenRectangles" presStyleCnt="0"/>
      <dgm:spPr/>
    </dgm:pt>
    <dgm:pt modelId="{1AA67B32-8789-884E-942F-3450F5F8F02D}" type="pres">
      <dgm:prSet presAssocID="{09D332B4-4106-F547-BFB5-D370EFE35787}" presName="parentLin" presStyleCnt="0"/>
      <dgm:spPr/>
    </dgm:pt>
    <dgm:pt modelId="{3B4F9D64-823A-1549-B75A-4AE480C99137}" type="pres">
      <dgm:prSet presAssocID="{09D332B4-4106-F547-BFB5-D370EFE35787}" presName="parentLeftMargin" presStyleLbl="node1" presStyleIdx="1" presStyleCnt="5"/>
      <dgm:spPr/>
      <dgm:t>
        <a:bodyPr/>
        <a:lstStyle/>
        <a:p>
          <a:endParaRPr lang="fr-FR"/>
        </a:p>
      </dgm:t>
    </dgm:pt>
    <dgm:pt modelId="{BF777FA2-B59B-CE41-8580-FD23AA5F0020}" type="pres">
      <dgm:prSet presAssocID="{09D332B4-4106-F547-BFB5-D370EFE35787}" presName="parentText" presStyleLbl="node1" presStyleIdx="2" presStyleCnt="5">
        <dgm:presLayoutVars>
          <dgm:chMax val="0"/>
          <dgm:bulletEnabled val="1"/>
        </dgm:presLayoutVars>
      </dgm:prSet>
      <dgm:spPr/>
      <dgm:t>
        <a:bodyPr/>
        <a:lstStyle/>
        <a:p>
          <a:endParaRPr lang="fr-FR"/>
        </a:p>
      </dgm:t>
    </dgm:pt>
    <dgm:pt modelId="{AA4C7B87-F4D7-8742-9EEF-296FF8C1730B}" type="pres">
      <dgm:prSet presAssocID="{09D332B4-4106-F547-BFB5-D370EFE35787}" presName="negativeSpace" presStyleCnt="0"/>
      <dgm:spPr/>
    </dgm:pt>
    <dgm:pt modelId="{52903286-563A-244C-BB0B-EA0CFB594DCF}" type="pres">
      <dgm:prSet presAssocID="{09D332B4-4106-F547-BFB5-D370EFE35787}" presName="childText" presStyleLbl="conFgAcc1" presStyleIdx="2" presStyleCnt="5">
        <dgm:presLayoutVars>
          <dgm:bulletEnabled val="1"/>
        </dgm:presLayoutVars>
      </dgm:prSet>
      <dgm:spPr/>
      <dgm:t>
        <a:bodyPr/>
        <a:lstStyle/>
        <a:p>
          <a:endParaRPr lang="fr-FR"/>
        </a:p>
      </dgm:t>
    </dgm:pt>
    <dgm:pt modelId="{9E29A9B7-F717-6948-851B-34B929E2C3D6}" type="pres">
      <dgm:prSet presAssocID="{C1E57F0F-DD07-B745-8FA8-0C715486B516}" presName="spaceBetweenRectangles" presStyleCnt="0"/>
      <dgm:spPr/>
    </dgm:pt>
    <dgm:pt modelId="{5A651B73-4850-DE4F-98D2-B3B047806187}" type="pres">
      <dgm:prSet presAssocID="{38C97E30-4D94-DB49-A3B7-A761A9698FBD}" presName="parentLin" presStyleCnt="0"/>
      <dgm:spPr/>
    </dgm:pt>
    <dgm:pt modelId="{37A6DAE9-7ED9-864C-A5B9-F241EB9B78FC}" type="pres">
      <dgm:prSet presAssocID="{38C97E30-4D94-DB49-A3B7-A761A9698FBD}" presName="parentLeftMargin" presStyleLbl="node1" presStyleIdx="2" presStyleCnt="5"/>
      <dgm:spPr/>
      <dgm:t>
        <a:bodyPr/>
        <a:lstStyle/>
        <a:p>
          <a:endParaRPr lang="fr-FR"/>
        </a:p>
      </dgm:t>
    </dgm:pt>
    <dgm:pt modelId="{F49915CD-2BD2-ED40-B7E5-2BB4EDFA4F93}" type="pres">
      <dgm:prSet presAssocID="{38C97E30-4D94-DB49-A3B7-A761A9698FBD}" presName="parentText" presStyleLbl="node1" presStyleIdx="3" presStyleCnt="5">
        <dgm:presLayoutVars>
          <dgm:chMax val="0"/>
          <dgm:bulletEnabled val="1"/>
        </dgm:presLayoutVars>
      </dgm:prSet>
      <dgm:spPr/>
      <dgm:t>
        <a:bodyPr/>
        <a:lstStyle/>
        <a:p>
          <a:endParaRPr lang="fr-FR"/>
        </a:p>
      </dgm:t>
    </dgm:pt>
    <dgm:pt modelId="{077FA215-3E42-3646-919D-B59BA9F298F8}" type="pres">
      <dgm:prSet presAssocID="{38C97E30-4D94-DB49-A3B7-A761A9698FBD}" presName="negativeSpace" presStyleCnt="0"/>
      <dgm:spPr/>
    </dgm:pt>
    <dgm:pt modelId="{85053D53-9C3B-7341-A671-A702D14DB8E1}" type="pres">
      <dgm:prSet presAssocID="{38C97E30-4D94-DB49-A3B7-A761A9698FBD}" presName="childText" presStyleLbl="conFgAcc1" presStyleIdx="3" presStyleCnt="5">
        <dgm:presLayoutVars>
          <dgm:bulletEnabled val="1"/>
        </dgm:presLayoutVars>
      </dgm:prSet>
      <dgm:spPr/>
      <dgm:t>
        <a:bodyPr/>
        <a:lstStyle/>
        <a:p>
          <a:endParaRPr lang="fr-FR"/>
        </a:p>
      </dgm:t>
    </dgm:pt>
    <dgm:pt modelId="{0DC1E487-48A7-2949-8861-CAB12E75AA8B}" type="pres">
      <dgm:prSet presAssocID="{34B3CA12-B808-3241-BA2E-CD7D868ECE0E}" presName="spaceBetweenRectangles" presStyleCnt="0"/>
      <dgm:spPr/>
    </dgm:pt>
    <dgm:pt modelId="{E3F00A9D-05AA-3241-AD5A-DB4E088C601B}" type="pres">
      <dgm:prSet presAssocID="{0629D7AB-DAB9-AD41-BE4F-13EBC398E6E6}" presName="parentLin" presStyleCnt="0"/>
      <dgm:spPr/>
    </dgm:pt>
    <dgm:pt modelId="{F3FB798C-81E4-D04F-852C-7AC57E25A91D}" type="pres">
      <dgm:prSet presAssocID="{0629D7AB-DAB9-AD41-BE4F-13EBC398E6E6}" presName="parentLeftMargin" presStyleLbl="node1" presStyleIdx="3" presStyleCnt="5"/>
      <dgm:spPr/>
      <dgm:t>
        <a:bodyPr/>
        <a:lstStyle/>
        <a:p>
          <a:endParaRPr lang="fr-FR"/>
        </a:p>
      </dgm:t>
    </dgm:pt>
    <dgm:pt modelId="{E8B65C0B-250C-564F-8CDB-7E631F3F104B}" type="pres">
      <dgm:prSet presAssocID="{0629D7AB-DAB9-AD41-BE4F-13EBC398E6E6}" presName="parentText" presStyleLbl="node1" presStyleIdx="4" presStyleCnt="5">
        <dgm:presLayoutVars>
          <dgm:chMax val="0"/>
          <dgm:bulletEnabled val="1"/>
        </dgm:presLayoutVars>
      </dgm:prSet>
      <dgm:spPr/>
      <dgm:t>
        <a:bodyPr/>
        <a:lstStyle/>
        <a:p>
          <a:endParaRPr lang="fr-FR"/>
        </a:p>
      </dgm:t>
    </dgm:pt>
    <dgm:pt modelId="{AAE8B74D-12D4-3A4D-9319-6221B1EA1244}" type="pres">
      <dgm:prSet presAssocID="{0629D7AB-DAB9-AD41-BE4F-13EBC398E6E6}" presName="negativeSpace" presStyleCnt="0"/>
      <dgm:spPr/>
    </dgm:pt>
    <dgm:pt modelId="{7F99D7D7-CDEA-9A4D-85B3-955F0BE9CD76}" type="pres">
      <dgm:prSet presAssocID="{0629D7AB-DAB9-AD41-BE4F-13EBC398E6E6}" presName="childText" presStyleLbl="conFgAcc1" presStyleIdx="4" presStyleCnt="5">
        <dgm:presLayoutVars>
          <dgm:bulletEnabled val="1"/>
        </dgm:presLayoutVars>
      </dgm:prSet>
      <dgm:spPr/>
      <dgm:t>
        <a:bodyPr/>
        <a:lstStyle/>
        <a:p>
          <a:endParaRPr lang="fr-FR"/>
        </a:p>
      </dgm:t>
    </dgm:pt>
  </dgm:ptLst>
  <dgm:cxnLst>
    <dgm:cxn modelId="{7002202D-1833-A842-A4E3-47E75339A704}" type="presOf" srcId="{26E31389-B247-EF4C-A85C-49165520E1F8}" destId="{A6B56981-ADE7-6444-BE50-9F90E4040904}" srcOrd="0" destOrd="0" presId="urn:microsoft.com/office/officeart/2005/8/layout/list1"/>
    <dgm:cxn modelId="{C73C8A5F-B883-EF41-89E8-7760625A29A6}" srcId="{38C97E30-4D94-DB49-A3B7-A761A9698FBD}" destId="{7D40409D-C648-FB47-A116-2918C566C8E5}" srcOrd="0" destOrd="0" parTransId="{CA0742E9-E663-6240-A6EB-EC50DA75EAA1}" sibTransId="{C8DA1DEC-D53C-BB4D-8868-0AEBBC379A61}"/>
    <dgm:cxn modelId="{FB394F0D-7811-B041-9068-F0B2FC6CFA1F}" srcId="{09D332B4-4106-F547-BFB5-D370EFE35787}" destId="{9E6D5EB9-5370-7849-B1F8-DCF86BBCD4FA}" srcOrd="0" destOrd="0" parTransId="{E6DF22ED-0ED5-2140-B16C-2E042C59727C}" sibTransId="{51296D49-660D-DE42-B5F0-4D826AFF2717}"/>
    <dgm:cxn modelId="{8E098AE6-2EFD-9A4C-ABEE-A4924A599746}" srcId="{180D7C77-4D68-A243-91EB-F68BE0EC13C0}" destId="{81B7899F-5DF4-354C-9E65-C0EBFA37FC40}" srcOrd="2" destOrd="0" parTransId="{C6965749-3DC2-F94F-AB6E-5F8BE869F0E9}" sibTransId="{EF21540C-129E-B24F-9192-72F73AC9E331}"/>
    <dgm:cxn modelId="{BBCA96E5-A226-5544-A26F-0B541AF53368}" type="presOf" srcId="{BB28AF4E-5816-8B4F-8134-566C67265F95}" destId="{9853A799-1454-7049-8A47-0F007FCE68B0}" srcOrd="1" destOrd="0" presId="urn:microsoft.com/office/officeart/2005/8/layout/list1"/>
    <dgm:cxn modelId="{3B628859-7A52-704B-9B21-EDF1679D2005}" srcId="{BB28AF4E-5816-8B4F-8134-566C67265F95}" destId="{892D16ED-AC30-9A4C-8DDC-F1BF9CF0D14B}" srcOrd="0" destOrd="0" parTransId="{00E6082E-DB7A-C04B-928C-483A4A14FBA4}" sibTransId="{710527BC-DE94-2C4A-A590-BE9D0438ADBB}"/>
    <dgm:cxn modelId="{EC09E7DF-85AE-024F-979A-4508F2764BCE}" type="presOf" srcId="{436C03BE-95F7-2547-B43D-A4ACABC77D1A}" destId="{AB8C4612-2AB1-E94C-99B2-A28C72E3CC19}" srcOrd="0" destOrd="3" presId="urn:microsoft.com/office/officeart/2005/8/layout/list1"/>
    <dgm:cxn modelId="{7A3FA403-BCE4-A748-91D3-88C723E0BA1C}" type="presOf" srcId="{41C148CA-7D4D-274B-A81A-52D95B8809C0}" destId="{AB8C4612-2AB1-E94C-99B2-A28C72E3CC19}" srcOrd="0" destOrd="0" presId="urn:microsoft.com/office/officeart/2005/8/layout/list1"/>
    <dgm:cxn modelId="{14833AA5-B97E-7641-982D-361A6F04855F}" type="presOf" srcId="{3956B0D6-A64D-9246-AA7C-A76DA618D5A0}" destId="{AB8C4612-2AB1-E94C-99B2-A28C72E3CC19}" srcOrd="0" destOrd="4" presId="urn:microsoft.com/office/officeart/2005/8/layout/list1"/>
    <dgm:cxn modelId="{444AC997-4C10-5344-8F6C-F1528C1B157B}" srcId="{180D7C77-4D68-A243-91EB-F68BE0EC13C0}" destId="{3956B0D6-A64D-9246-AA7C-A76DA618D5A0}" srcOrd="4" destOrd="0" parTransId="{14E7E077-A48C-984F-8E27-388577539336}" sibTransId="{DAD1F111-0F7D-8C42-B636-10976C6D582D}"/>
    <dgm:cxn modelId="{6F685ABB-129D-7944-9CA2-EC1194424F37}" srcId="{09D332B4-4106-F547-BFB5-D370EFE35787}" destId="{8EBFF0E3-F08A-F142-893F-3C8AD36ED69A}" srcOrd="1" destOrd="0" parTransId="{277A6019-509E-064F-8EE5-0724B5EC6DE3}" sibTransId="{3456768A-D743-2F49-AC31-EB40F5B6A156}"/>
    <dgm:cxn modelId="{6CDBC50F-BE81-8142-9ACE-CFBBFB28ED22}" type="presOf" srcId="{BC368C99-2FD1-1E47-A755-114C69CDF073}" destId="{AB8C4612-2AB1-E94C-99B2-A28C72E3CC19}" srcOrd="0" destOrd="1" presId="urn:microsoft.com/office/officeart/2005/8/layout/list1"/>
    <dgm:cxn modelId="{22E60406-C784-504D-8644-E31C4F0C5E4F}" type="presOf" srcId="{BB28AF4E-5816-8B4F-8134-566C67265F95}" destId="{CAAF9C43-43C4-3041-B5F6-9429306D94D3}" srcOrd="0" destOrd="0" presId="urn:microsoft.com/office/officeart/2005/8/layout/list1"/>
    <dgm:cxn modelId="{38A6F033-1CCD-C843-8766-4EDFCEBC9F41}" srcId="{BB28AF4E-5816-8B4F-8134-566C67265F95}" destId="{D7DEDBA7-0FC1-C84C-B0BF-6081B9FC402B}" srcOrd="2" destOrd="0" parTransId="{DDB97DDF-8DD8-664E-B5B6-1B764C5BD8DC}" sibTransId="{560F33BF-BD68-A344-9270-8E64E146D14D}"/>
    <dgm:cxn modelId="{AD2F7E68-4302-F748-99C6-5A1885CBB788}" srcId="{38C97E30-4D94-DB49-A3B7-A761A9698FBD}" destId="{5AF6A4D3-D267-C343-9D31-F6A1C4412939}" srcOrd="1" destOrd="0" parTransId="{B78EF64F-C25E-9148-93A0-FFFAEB5A27BB}" sibTransId="{4929C662-E534-B34B-B156-E104458FAC91}"/>
    <dgm:cxn modelId="{AD2518C9-C34A-E94F-A6B2-0CED9456B83C}" type="presOf" srcId="{D7DEDBA7-0FC1-C84C-B0BF-6081B9FC402B}" destId="{31951760-17F4-D94E-9401-F7F769CB7CFE}" srcOrd="0" destOrd="2" presId="urn:microsoft.com/office/officeart/2005/8/layout/list1"/>
    <dgm:cxn modelId="{AE489168-3129-4644-968B-1E63D839AE74}" srcId="{180D7C77-4D68-A243-91EB-F68BE0EC13C0}" destId="{436C03BE-95F7-2547-B43D-A4ACABC77D1A}" srcOrd="3" destOrd="0" parTransId="{55FB7E4C-8455-164E-9674-BC8AF2287E99}" sibTransId="{A1F541AB-3E01-E548-B8AE-2DDFB3879FEC}"/>
    <dgm:cxn modelId="{C7538A0A-1AA9-9245-A3BB-89EA12B0CB42}" type="presOf" srcId="{8EBFF0E3-F08A-F142-893F-3C8AD36ED69A}" destId="{52903286-563A-244C-BB0B-EA0CFB594DCF}" srcOrd="0" destOrd="1" presId="urn:microsoft.com/office/officeart/2005/8/layout/list1"/>
    <dgm:cxn modelId="{FD802336-6D0D-A645-9A69-2C9547B58307}" srcId="{180D7C77-4D68-A243-91EB-F68BE0EC13C0}" destId="{BC368C99-2FD1-1E47-A755-114C69CDF073}" srcOrd="1" destOrd="0" parTransId="{DF498CE7-B517-CC40-AABD-217B4001C520}" sibTransId="{5E9AA29F-3B26-1347-A6AE-A601377DC467}"/>
    <dgm:cxn modelId="{5DBC7490-42D2-1044-BF1B-665E16C1BD50}" type="presOf" srcId="{09D332B4-4106-F547-BFB5-D370EFE35787}" destId="{3B4F9D64-823A-1549-B75A-4AE480C99137}" srcOrd="0" destOrd="0" presId="urn:microsoft.com/office/officeart/2005/8/layout/list1"/>
    <dgm:cxn modelId="{5D2D61F9-2D4F-514D-B309-4C4449891B43}" type="presOf" srcId="{5AF6A4D3-D267-C343-9D31-F6A1C4412939}" destId="{85053D53-9C3B-7341-A671-A702D14DB8E1}" srcOrd="0" destOrd="1" presId="urn:microsoft.com/office/officeart/2005/8/layout/list1"/>
    <dgm:cxn modelId="{CAB9B09C-3276-B149-B328-58818448EBF3}" srcId="{26E31389-B247-EF4C-A85C-49165520E1F8}" destId="{38C97E30-4D94-DB49-A3B7-A761A9698FBD}" srcOrd="3" destOrd="0" parTransId="{81E95A5F-AA9A-2847-85D1-7B3058B09831}" sibTransId="{34B3CA12-B808-3241-BA2E-CD7D868ECE0E}"/>
    <dgm:cxn modelId="{E6FC5BBB-879D-AD4D-83F0-A5F2392C3455}" type="presOf" srcId="{38C97E30-4D94-DB49-A3B7-A761A9698FBD}" destId="{F49915CD-2BD2-ED40-B7E5-2BB4EDFA4F93}" srcOrd="1" destOrd="0" presId="urn:microsoft.com/office/officeart/2005/8/layout/list1"/>
    <dgm:cxn modelId="{99C8E5A3-95A2-AC40-A1C2-B9C44EF4D652}" srcId="{180D7C77-4D68-A243-91EB-F68BE0EC13C0}" destId="{41C148CA-7D4D-274B-A81A-52D95B8809C0}" srcOrd="0" destOrd="0" parTransId="{A1FA27CE-1BCF-3547-B280-D3CEB93E4DE5}" sibTransId="{AB2025B0-F81C-DE45-9FF4-B1B1B790E6AC}"/>
    <dgm:cxn modelId="{9C49A225-27E4-844D-8F13-1539A64D4FAD}" srcId="{09D332B4-4106-F547-BFB5-D370EFE35787}" destId="{24775407-9B80-3F4F-92B6-9420E77B453D}" srcOrd="2" destOrd="0" parTransId="{BC9C1CFD-4066-E147-BAD7-D7AD7347A962}" sibTransId="{AEBA2B94-8ADB-CA42-B33B-4B9624729D8D}"/>
    <dgm:cxn modelId="{2EBD5AA1-6FB9-0144-B60C-070FA460D589}" type="presOf" srcId="{180D7C77-4D68-A243-91EB-F68BE0EC13C0}" destId="{F58A233C-91A1-1A44-B42A-980343942383}" srcOrd="1" destOrd="0" presId="urn:microsoft.com/office/officeart/2005/8/layout/list1"/>
    <dgm:cxn modelId="{F2330A94-6A09-4447-B36F-776053550E5D}" type="presOf" srcId="{5A305416-8BF6-194E-B638-E2BCA60419FD}" destId="{31951760-17F4-D94E-9401-F7F769CB7CFE}" srcOrd="0" destOrd="1" presId="urn:microsoft.com/office/officeart/2005/8/layout/list1"/>
    <dgm:cxn modelId="{A39BAB0F-8D82-0043-BAFA-A899D45A8ABD}" type="presOf" srcId="{892D16ED-AC30-9A4C-8DDC-F1BF9CF0D14B}" destId="{31951760-17F4-D94E-9401-F7F769CB7CFE}" srcOrd="0" destOrd="0" presId="urn:microsoft.com/office/officeart/2005/8/layout/list1"/>
    <dgm:cxn modelId="{3B0FBF0A-3198-814E-BAA1-C023CC2DF146}" type="presOf" srcId="{81B7899F-5DF4-354C-9E65-C0EBFA37FC40}" destId="{AB8C4612-2AB1-E94C-99B2-A28C72E3CC19}" srcOrd="0" destOrd="2" presId="urn:microsoft.com/office/officeart/2005/8/layout/list1"/>
    <dgm:cxn modelId="{29ADDC23-DC00-E048-AF32-B2A9CB2099DC}" srcId="{BB28AF4E-5816-8B4F-8134-566C67265F95}" destId="{5A305416-8BF6-194E-B638-E2BCA60419FD}" srcOrd="1" destOrd="0" parTransId="{28B66673-1DAF-C846-BDD4-4682A40A4D5C}" sibTransId="{C0464F3F-ED36-E04E-BF48-8D296A9EDC79}"/>
    <dgm:cxn modelId="{BB9CBD51-7A21-574A-9EFC-D9141C9D3E82}" type="presOf" srcId="{38C97E30-4D94-DB49-A3B7-A761A9698FBD}" destId="{37A6DAE9-7ED9-864C-A5B9-F241EB9B78FC}" srcOrd="0" destOrd="0" presId="urn:microsoft.com/office/officeart/2005/8/layout/list1"/>
    <dgm:cxn modelId="{F7BB7736-9B8C-3D4B-AFEF-EA6919CDC564}" srcId="{26E31389-B247-EF4C-A85C-49165520E1F8}" destId="{09D332B4-4106-F547-BFB5-D370EFE35787}" srcOrd="2" destOrd="0" parTransId="{46B3AD26-6AF7-EA4A-A401-9C26A053ADA2}" sibTransId="{C1E57F0F-DD07-B745-8FA8-0C715486B516}"/>
    <dgm:cxn modelId="{DA114F52-F53D-F041-9E3C-0B0B97DA5D70}" type="presOf" srcId="{0629D7AB-DAB9-AD41-BE4F-13EBC398E6E6}" destId="{E8B65C0B-250C-564F-8CDB-7E631F3F104B}" srcOrd="1" destOrd="0" presId="urn:microsoft.com/office/officeart/2005/8/layout/list1"/>
    <dgm:cxn modelId="{1CA74062-88E5-C247-AE86-4B0FDC9ED630}" type="presOf" srcId="{DAC4CE0B-E1E1-8B4F-96B5-F03DFF6A3338}" destId="{7F99D7D7-CDEA-9A4D-85B3-955F0BE9CD76}" srcOrd="0" destOrd="0" presId="urn:microsoft.com/office/officeart/2005/8/layout/list1"/>
    <dgm:cxn modelId="{747A8327-EEC4-A747-ADDE-04731D9C522D}" type="presOf" srcId="{24775407-9B80-3F4F-92B6-9420E77B453D}" destId="{52903286-563A-244C-BB0B-EA0CFB594DCF}" srcOrd="0" destOrd="2" presId="urn:microsoft.com/office/officeart/2005/8/layout/list1"/>
    <dgm:cxn modelId="{1C61DBE9-DB00-894A-BD2C-8C0517DFC324}" srcId="{26E31389-B247-EF4C-A85C-49165520E1F8}" destId="{0629D7AB-DAB9-AD41-BE4F-13EBC398E6E6}" srcOrd="4" destOrd="0" parTransId="{1EB70FAE-8CD1-9240-B38C-2E2AD92AC378}" sibTransId="{B4376AFA-9780-9D45-A897-97C830DD3145}"/>
    <dgm:cxn modelId="{1DF45B3E-9823-1D45-A128-6D9EEA325F78}" type="presOf" srcId="{180D7C77-4D68-A243-91EB-F68BE0EC13C0}" destId="{10F68B22-1DB3-B04D-A50D-BE5ABBDEB846}" srcOrd="0" destOrd="0" presId="urn:microsoft.com/office/officeart/2005/8/layout/list1"/>
    <dgm:cxn modelId="{D76D710A-ACCB-9643-90F5-FE93F9375911}" type="presOf" srcId="{0629D7AB-DAB9-AD41-BE4F-13EBC398E6E6}" destId="{F3FB798C-81E4-D04F-852C-7AC57E25A91D}" srcOrd="0" destOrd="0" presId="urn:microsoft.com/office/officeart/2005/8/layout/list1"/>
    <dgm:cxn modelId="{9FC05267-68FB-E348-AFD8-A3136523D200}" srcId="{26E31389-B247-EF4C-A85C-49165520E1F8}" destId="{180D7C77-4D68-A243-91EB-F68BE0EC13C0}" srcOrd="1" destOrd="0" parTransId="{8BD774CA-38B3-5240-8F3A-27662D4CCF0A}" sibTransId="{5166BE91-EF91-D74E-81A4-197086F3FB7E}"/>
    <dgm:cxn modelId="{458EE96F-12B2-C843-A8E7-61CE25126E13}" srcId="{0629D7AB-DAB9-AD41-BE4F-13EBC398E6E6}" destId="{8A94EAA1-CBC0-3841-898A-E9A75EE07E3E}" srcOrd="1" destOrd="0" parTransId="{2416E902-0132-DB41-8A2C-A53301B51BE8}" sibTransId="{8A5E449F-23A0-2046-885C-9688765D574B}"/>
    <dgm:cxn modelId="{F372460B-8481-594E-A2F4-8C9DB6D85A58}" srcId="{26E31389-B247-EF4C-A85C-49165520E1F8}" destId="{BB28AF4E-5816-8B4F-8134-566C67265F95}" srcOrd="0" destOrd="0" parTransId="{72257985-817B-7042-9D12-041FA58E231F}" sibTransId="{3144B663-B4DB-A646-A321-91268279CA9B}"/>
    <dgm:cxn modelId="{99AAF9B1-E07F-504C-A1AC-33DD13EEE8CE}" type="presOf" srcId="{8A94EAA1-CBC0-3841-898A-E9A75EE07E3E}" destId="{7F99D7D7-CDEA-9A4D-85B3-955F0BE9CD76}" srcOrd="0" destOrd="1" presId="urn:microsoft.com/office/officeart/2005/8/layout/list1"/>
    <dgm:cxn modelId="{DB561706-31C3-424E-AD0C-BD61ECC52C2F}" type="presOf" srcId="{9E6D5EB9-5370-7849-B1F8-DCF86BBCD4FA}" destId="{52903286-563A-244C-BB0B-EA0CFB594DCF}" srcOrd="0" destOrd="0" presId="urn:microsoft.com/office/officeart/2005/8/layout/list1"/>
    <dgm:cxn modelId="{C5C15FC6-CA02-2A46-84E2-1C2F91C045C6}" srcId="{0629D7AB-DAB9-AD41-BE4F-13EBC398E6E6}" destId="{DAC4CE0B-E1E1-8B4F-96B5-F03DFF6A3338}" srcOrd="0" destOrd="0" parTransId="{F03F09A5-1CED-ED47-9CE1-5E4D7B5A21BD}" sibTransId="{096FD60F-1811-3744-85B0-77F912346519}"/>
    <dgm:cxn modelId="{F16A7241-E307-164C-ABD5-5C147062FE4A}" type="presOf" srcId="{7CAF0E54-9059-3A4D-8C72-4974DFA7A0CD}" destId="{85053D53-9C3B-7341-A671-A702D14DB8E1}" srcOrd="0" destOrd="2" presId="urn:microsoft.com/office/officeart/2005/8/layout/list1"/>
    <dgm:cxn modelId="{7671A693-7603-D647-B74F-8281E13510C8}" type="presOf" srcId="{7D40409D-C648-FB47-A116-2918C566C8E5}" destId="{85053D53-9C3B-7341-A671-A702D14DB8E1}" srcOrd="0" destOrd="0" presId="urn:microsoft.com/office/officeart/2005/8/layout/list1"/>
    <dgm:cxn modelId="{FBB90132-3298-334E-BA7C-2126B16EF21F}" type="presOf" srcId="{09D332B4-4106-F547-BFB5-D370EFE35787}" destId="{BF777FA2-B59B-CE41-8580-FD23AA5F0020}" srcOrd="1" destOrd="0" presId="urn:microsoft.com/office/officeart/2005/8/layout/list1"/>
    <dgm:cxn modelId="{13745383-3A05-4841-8EDE-3DE38B9B1196}" srcId="{38C97E30-4D94-DB49-A3B7-A761A9698FBD}" destId="{7CAF0E54-9059-3A4D-8C72-4974DFA7A0CD}" srcOrd="2" destOrd="0" parTransId="{7F87547D-E9CE-3846-A3B8-6461D6DCAE1D}" sibTransId="{6D7E7FF4-598D-B949-A3EB-8D632A2A7FC2}"/>
    <dgm:cxn modelId="{059E7C51-8AA9-2A4F-9BAF-B07ECB103EC8}" type="presParOf" srcId="{A6B56981-ADE7-6444-BE50-9F90E4040904}" destId="{F1F5BA3F-982F-E744-A9F6-CBC37DF0E2B4}" srcOrd="0" destOrd="0" presId="urn:microsoft.com/office/officeart/2005/8/layout/list1"/>
    <dgm:cxn modelId="{F55E0EFF-3CDB-7B44-BE34-989071BF6B6E}" type="presParOf" srcId="{F1F5BA3F-982F-E744-A9F6-CBC37DF0E2B4}" destId="{CAAF9C43-43C4-3041-B5F6-9429306D94D3}" srcOrd="0" destOrd="0" presId="urn:microsoft.com/office/officeart/2005/8/layout/list1"/>
    <dgm:cxn modelId="{2EBEF345-AF00-8342-B848-3DEBDDE236AB}" type="presParOf" srcId="{F1F5BA3F-982F-E744-A9F6-CBC37DF0E2B4}" destId="{9853A799-1454-7049-8A47-0F007FCE68B0}" srcOrd="1" destOrd="0" presId="urn:microsoft.com/office/officeart/2005/8/layout/list1"/>
    <dgm:cxn modelId="{1F0420D7-A006-F740-8BB3-E5BD971902E5}" type="presParOf" srcId="{A6B56981-ADE7-6444-BE50-9F90E4040904}" destId="{B1C375FF-A004-6B42-8D19-CD08A6F05992}" srcOrd="1" destOrd="0" presId="urn:microsoft.com/office/officeart/2005/8/layout/list1"/>
    <dgm:cxn modelId="{C49946CC-EFF0-7C48-835C-5F7809ACF3E0}" type="presParOf" srcId="{A6B56981-ADE7-6444-BE50-9F90E4040904}" destId="{31951760-17F4-D94E-9401-F7F769CB7CFE}" srcOrd="2" destOrd="0" presId="urn:microsoft.com/office/officeart/2005/8/layout/list1"/>
    <dgm:cxn modelId="{8C742ADF-5FFE-2647-B0F3-3EEC5943DB1D}" type="presParOf" srcId="{A6B56981-ADE7-6444-BE50-9F90E4040904}" destId="{A81D5AD9-ACBA-874E-AA01-D06B5F9902C1}" srcOrd="3" destOrd="0" presId="urn:microsoft.com/office/officeart/2005/8/layout/list1"/>
    <dgm:cxn modelId="{90FF4315-5538-7D49-B046-4ACB47708EE3}" type="presParOf" srcId="{A6B56981-ADE7-6444-BE50-9F90E4040904}" destId="{09C29D90-A39D-3646-9F93-C8F57BC70E19}" srcOrd="4" destOrd="0" presId="urn:microsoft.com/office/officeart/2005/8/layout/list1"/>
    <dgm:cxn modelId="{C49C3E0E-16CE-9840-BF6F-8D565F4CF425}" type="presParOf" srcId="{09C29D90-A39D-3646-9F93-C8F57BC70E19}" destId="{10F68B22-1DB3-B04D-A50D-BE5ABBDEB846}" srcOrd="0" destOrd="0" presId="urn:microsoft.com/office/officeart/2005/8/layout/list1"/>
    <dgm:cxn modelId="{C480814B-DADA-3943-995A-AA7A7EC614C6}" type="presParOf" srcId="{09C29D90-A39D-3646-9F93-C8F57BC70E19}" destId="{F58A233C-91A1-1A44-B42A-980343942383}" srcOrd="1" destOrd="0" presId="urn:microsoft.com/office/officeart/2005/8/layout/list1"/>
    <dgm:cxn modelId="{949495CF-852E-E14C-8E01-722D103D7638}" type="presParOf" srcId="{A6B56981-ADE7-6444-BE50-9F90E4040904}" destId="{419A6479-B090-7645-B9F2-57FE9F9A1357}" srcOrd="5" destOrd="0" presId="urn:microsoft.com/office/officeart/2005/8/layout/list1"/>
    <dgm:cxn modelId="{DA23C3C5-23B1-8A47-9E2E-8E6CF28F96AB}" type="presParOf" srcId="{A6B56981-ADE7-6444-BE50-9F90E4040904}" destId="{AB8C4612-2AB1-E94C-99B2-A28C72E3CC19}" srcOrd="6" destOrd="0" presId="urn:microsoft.com/office/officeart/2005/8/layout/list1"/>
    <dgm:cxn modelId="{824DA25C-AF55-3042-AD93-686BF5F38AFB}" type="presParOf" srcId="{A6B56981-ADE7-6444-BE50-9F90E4040904}" destId="{5C535358-6B19-4941-8E4F-CD528D881A26}" srcOrd="7" destOrd="0" presId="urn:microsoft.com/office/officeart/2005/8/layout/list1"/>
    <dgm:cxn modelId="{F4D4DBE5-5B56-C14D-A00E-FDD597F412C9}" type="presParOf" srcId="{A6B56981-ADE7-6444-BE50-9F90E4040904}" destId="{1AA67B32-8789-884E-942F-3450F5F8F02D}" srcOrd="8" destOrd="0" presId="urn:microsoft.com/office/officeart/2005/8/layout/list1"/>
    <dgm:cxn modelId="{E772BCAF-4CBA-AE4C-988D-FA4EB7ACAE2A}" type="presParOf" srcId="{1AA67B32-8789-884E-942F-3450F5F8F02D}" destId="{3B4F9D64-823A-1549-B75A-4AE480C99137}" srcOrd="0" destOrd="0" presId="urn:microsoft.com/office/officeart/2005/8/layout/list1"/>
    <dgm:cxn modelId="{D74C0B26-6531-394D-8108-69D98DFDA35D}" type="presParOf" srcId="{1AA67B32-8789-884E-942F-3450F5F8F02D}" destId="{BF777FA2-B59B-CE41-8580-FD23AA5F0020}" srcOrd="1" destOrd="0" presId="urn:microsoft.com/office/officeart/2005/8/layout/list1"/>
    <dgm:cxn modelId="{6A06EF55-60B4-544C-BA3A-C8662A7FAD34}" type="presParOf" srcId="{A6B56981-ADE7-6444-BE50-9F90E4040904}" destId="{AA4C7B87-F4D7-8742-9EEF-296FF8C1730B}" srcOrd="9" destOrd="0" presId="urn:microsoft.com/office/officeart/2005/8/layout/list1"/>
    <dgm:cxn modelId="{A66D8F61-3C07-F648-9046-1782F262A1F4}" type="presParOf" srcId="{A6B56981-ADE7-6444-BE50-9F90E4040904}" destId="{52903286-563A-244C-BB0B-EA0CFB594DCF}" srcOrd="10" destOrd="0" presId="urn:microsoft.com/office/officeart/2005/8/layout/list1"/>
    <dgm:cxn modelId="{2A7F7E05-8695-4044-B750-DE73D79831DB}" type="presParOf" srcId="{A6B56981-ADE7-6444-BE50-9F90E4040904}" destId="{9E29A9B7-F717-6948-851B-34B929E2C3D6}" srcOrd="11" destOrd="0" presId="urn:microsoft.com/office/officeart/2005/8/layout/list1"/>
    <dgm:cxn modelId="{FF4EF9FF-12B0-6244-8935-11FBE62DE014}" type="presParOf" srcId="{A6B56981-ADE7-6444-BE50-9F90E4040904}" destId="{5A651B73-4850-DE4F-98D2-B3B047806187}" srcOrd="12" destOrd="0" presId="urn:microsoft.com/office/officeart/2005/8/layout/list1"/>
    <dgm:cxn modelId="{AF0EEB03-9876-F547-A363-5CE8D814290C}" type="presParOf" srcId="{5A651B73-4850-DE4F-98D2-B3B047806187}" destId="{37A6DAE9-7ED9-864C-A5B9-F241EB9B78FC}" srcOrd="0" destOrd="0" presId="urn:microsoft.com/office/officeart/2005/8/layout/list1"/>
    <dgm:cxn modelId="{46F84806-25BB-004C-A596-A0E013FD1402}" type="presParOf" srcId="{5A651B73-4850-DE4F-98D2-B3B047806187}" destId="{F49915CD-2BD2-ED40-B7E5-2BB4EDFA4F93}" srcOrd="1" destOrd="0" presId="urn:microsoft.com/office/officeart/2005/8/layout/list1"/>
    <dgm:cxn modelId="{1A1F8E9F-97F0-2C43-8A46-B507AD561BC5}" type="presParOf" srcId="{A6B56981-ADE7-6444-BE50-9F90E4040904}" destId="{077FA215-3E42-3646-919D-B59BA9F298F8}" srcOrd="13" destOrd="0" presId="urn:microsoft.com/office/officeart/2005/8/layout/list1"/>
    <dgm:cxn modelId="{ACBCC6F8-4BD0-FA48-B28C-8E17699ED6B7}" type="presParOf" srcId="{A6B56981-ADE7-6444-BE50-9F90E4040904}" destId="{85053D53-9C3B-7341-A671-A702D14DB8E1}" srcOrd="14" destOrd="0" presId="urn:microsoft.com/office/officeart/2005/8/layout/list1"/>
    <dgm:cxn modelId="{E4357B57-867D-6943-9864-78FBC59FDBD6}" type="presParOf" srcId="{A6B56981-ADE7-6444-BE50-9F90E4040904}" destId="{0DC1E487-48A7-2949-8861-CAB12E75AA8B}" srcOrd="15" destOrd="0" presId="urn:microsoft.com/office/officeart/2005/8/layout/list1"/>
    <dgm:cxn modelId="{00EEB130-2B24-EF43-AC42-EA63C90C074C}" type="presParOf" srcId="{A6B56981-ADE7-6444-BE50-9F90E4040904}" destId="{E3F00A9D-05AA-3241-AD5A-DB4E088C601B}" srcOrd="16" destOrd="0" presId="urn:microsoft.com/office/officeart/2005/8/layout/list1"/>
    <dgm:cxn modelId="{95C5C5B0-7A4E-0C43-87F6-293A0D13914F}" type="presParOf" srcId="{E3F00A9D-05AA-3241-AD5A-DB4E088C601B}" destId="{F3FB798C-81E4-D04F-852C-7AC57E25A91D}" srcOrd="0" destOrd="0" presId="urn:microsoft.com/office/officeart/2005/8/layout/list1"/>
    <dgm:cxn modelId="{219C6D4E-F220-914A-B3A0-1311522F3B9B}" type="presParOf" srcId="{E3F00A9D-05AA-3241-AD5A-DB4E088C601B}" destId="{E8B65C0B-250C-564F-8CDB-7E631F3F104B}" srcOrd="1" destOrd="0" presId="urn:microsoft.com/office/officeart/2005/8/layout/list1"/>
    <dgm:cxn modelId="{2BEA2429-1FB5-8743-92E9-EDC8FDAD37D5}" type="presParOf" srcId="{A6B56981-ADE7-6444-BE50-9F90E4040904}" destId="{AAE8B74D-12D4-3A4D-9319-6221B1EA1244}" srcOrd="17" destOrd="0" presId="urn:microsoft.com/office/officeart/2005/8/layout/list1"/>
    <dgm:cxn modelId="{57FA1057-DF6C-E34B-8BE3-F4681460F045}" type="presParOf" srcId="{A6B56981-ADE7-6444-BE50-9F90E4040904}" destId="{7F99D7D7-CDEA-9A4D-85B3-955F0BE9CD7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E3CD-AAE8-EC4A-A174-A3AAB6C601BA}">
      <dsp:nvSpPr>
        <dsp:cNvPr id="0" name=""/>
        <dsp:cNvSpPr/>
      </dsp:nvSpPr>
      <dsp:spPr>
        <a:xfrm>
          <a:off x="4389120" y="0"/>
          <a:ext cx="2194560" cy="855049"/>
        </a:xfrm>
        <a:prstGeom prst="trapezoid">
          <a:avLst>
            <a:gd name="adj" fmla="val 12832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Développement relationnel</a:t>
          </a:r>
          <a:endParaRPr lang="fr-FR" sz="2400" kern="1200" dirty="0"/>
        </a:p>
      </dsp:txBody>
      <dsp:txXfrm>
        <a:off x="4389120" y="0"/>
        <a:ext cx="2194560" cy="855049"/>
      </dsp:txXfrm>
    </dsp:sp>
    <dsp:sp modelId="{EF383848-F6CF-714D-8BE6-536DD6AAFF57}">
      <dsp:nvSpPr>
        <dsp:cNvPr id="0" name=""/>
        <dsp:cNvSpPr/>
      </dsp:nvSpPr>
      <dsp:spPr>
        <a:xfrm>
          <a:off x="3291840" y="855049"/>
          <a:ext cx="4389120" cy="855049"/>
        </a:xfrm>
        <a:prstGeom prst="trapezoid">
          <a:avLst>
            <a:gd name="adj" fmla="val 12832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Enculturation</a:t>
          </a:r>
          <a:endParaRPr lang="fr-FR" sz="2400" kern="1200" dirty="0"/>
        </a:p>
      </dsp:txBody>
      <dsp:txXfrm>
        <a:off x="4059935" y="855049"/>
        <a:ext cx="2852928" cy="855049"/>
      </dsp:txXfrm>
    </dsp:sp>
    <dsp:sp modelId="{0FEAC086-509A-5246-8151-0F70CCC9BCD5}">
      <dsp:nvSpPr>
        <dsp:cNvPr id="0" name=""/>
        <dsp:cNvSpPr/>
      </dsp:nvSpPr>
      <dsp:spPr>
        <a:xfrm>
          <a:off x="2194560" y="1710098"/>
          <a:ext cx="6583680" cy="855049"/>
        </a:xfrm>
        <a:prstGeom prst="trapezoid">
          <a:avLst>
            <a:gd name="adj" fmla="val 12832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Pensée critique</a:t>
          </a:r>
          <a:endParaRPr lang="fr-FR" sz="2400" kern="1200" dirty="0"/>
        </a:p>
      </dsp:txBody>
      <dsp:txXfrm>
        <a:off x="3346704" y="1710098"/>
        <a:ext cx="4279392" cy="855049"/>
      </dsp:txXfrm>
    </dsp:sp>
    <dsp:sp modelId="{43DA2BA9-F95A-D742-9256-DC0088D3081C}">
      <dsp:nvSpPr>
        <dsp:cNvPr id="0" name=""/>
        <dsp:cNvSpPr/>
      </dsp:nvSpPr>
      <dsp:spPr>
        <a:xfrm>
          <a:off x="1097279" y="2565147"/>
          <a:ext cx="8778240" cy="855049"/>
        </a:xfrm>
        <a:prstGeom prst="trapezoid">
          <a:avLst>
            <a:gd name="adj" fmla="val 12832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Emancipation</a:t>
          </a:r>
          <a:endParaRPr lang="fr-FR" sz="2400" kern="1200" dirty="0"/>
        </a:p>
      </dsp:txBody>
      <dsp:txXfrm>
        <a:off x="2633471" y="2565147"/>
        <a:ext cx="5705856" cy="855049"/>
      </dsp:txXfrm>
    </dsp:sp>
    <dsp:sp modelId="{5006A654-171C-9348-96E3-9A610E7F0CE8}">
      <dsp:nvSpPr>
        <dsp:cNvPr id="0" name=""/>
        <dsp:cNvSpPr/>
      </dsp:nvSpPr>
      <dsp:spPr>
        <a:xfrm>
          <a:off x="0" y="3420196"/>
          <a:ext cx="10972800" cy="855049"/>
        </a:xfrm>
        <a:prstGeom prst="trapezoid">
          <a:avLst>
            <a:gd name="adj" fmla="val 12832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L’approche fonctionnelle</a:t>
          </a:r>
          <a:endParaRPr lang="fr-FR" sz="2400" kern="1200" dirty="0"/>
        </a:p>
      </dsp:txBody>
      <dsp:txXfrm>
        <a:off x="1920239" y="3420196"/>
        <a:ext cx="7132320" cy="855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51760-17F4-D94E-9401-F7F769CB7CFE}">
      <dsp:nvSpPr>
        <dsp:cNvPr id="0" name=""/>
        <dsp:cNvSpPr/>
      </dsp:nvSpPr>
      <dsp:spPr>
        <a:xfrm>
          <a:off x="0" y="172372"/>
          <a:ext cx="10662497" cy="740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7528" tIns="208280" rIns="827528" bIns="71120" numCol="1" spcCol="1270" anchor="t" anchorCtr="0">
          <a:noAutofit/>
        </a:bodyPr>
        <a:lstStyle/>
        <a:p>
          <a:pPr marL="57150" lvl="1" indent="-57150" algn="l" defTabSz="444500">
            <a:lnSpc>
              <a:spcPct val="90000"/>
            </a:lnSpc>
            <a:spcBef>
              <a:spcPct val="0"/>
            </a:spcBef>
            <a:spcAft>
              <a:spcPct val="15000"/>
            </a:spcAft>
            <a:buChar char="••"/>
          </a:pPr>
          <a:r>
            <a:rPr lang="fr-FR" sz="1000" kern="1200" smtClean="0"/>
            <a:t>Exploitation et abus</a:t>
          </a:r>
          <a:endParaRPr lang="fr-FR" sz="1000" kern="1200" dirty="0"/>
        </a:p>
        <a:p>
          <a:pPr marL="57150" lvl="1" indent="-57150" algn="l" defTabSz="444500">
            <a:lnSpc>
              <a:spcPct val="90000"/>
            </a:lnSpc>
            <a:spcBef>
              <a:spcPct val="0"/>
            </a:spcBef>
            <a:spcAft>
              <a:spcPct val="15000"/>
            </a:spcAft>
            <a:buChar char="••"/>
          </a:pPr>
          <a:r>
            <a:rPr lang="fr-FR" sz="1000" kern="1200" dirty="0" smtClean="0"/>
            <a:t>Détournement</a:t>
          </a:r>
          <a:endParaRPr lang="fr-FR" sz="1000" kern="1200" dirty="0"/>
        </a:p>
        <a:p>
          <a:pPr marL="57150" lvl="1" indent="-57150" algn="l" defTabSz="444500">
            <a:lnSpc>
              <a:spcPct val="90000"/>
            </a:lnSpc>
            <a:spcBef>
              <a:spcPct val="0"/>
            </a:spcBef>
            <a:spcAft>
              <a:spcPct val="15000"/>
            </a:spcAft>
            <a:buChar char="••"/>
          </a:pPr>
          <a:r>
            <a:rPr lang="fr-FR" sz="1000" kern="1200" dirty="0" smtClean="0"/>
            <a:t>Relations bilatérale</a:t>
          </a:r>
          <a:endParaRPr lang="fr-FR" sz="1000" kern="1200" dirty="0"/>
        </a:p>
      </dsp:txBody>
      <dsp:txXfrm>
        <a:off x="0" y="172372"/>
        <a:ext cx="10662497" cy="740250"/>
      </dsp:txXfrm>
    </dsp:sp>
    <dsp:sp modelId="{9853A799-1454-7049-8A47-0F007FCE68B0}">
      <dsp:nvSpPr>
        <dsp:cNvPr id="0" name=""/>
        <dsp:cNvSpPr/>
      </dsp:nvSpPr>
      <dsp:spPr>
        <a:xfrm>
          <a:off x="533124" y="24772"/>
          <a:ext cx="7463747" cy="29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112" tIns="0" rIns="282112" bIns="0" numCol="1" spcCol="1270" anchor="ctr" anchorCtr="0">
          <a:noAutofit/>
        </a:bodyPr>
        <a:lstStyle/>
        <a:p>
          <a:pPr lvl="0" algn="l" defTabSz="444500">
            <a:lnSpc>
              <a:spcPct val="90000"/>
            </a:lnSpc>
            <a:spcBef>
              <a:spcPct val="0"/>
            </a:spcBef>
            <a:spcAft>
              <a:spcPct val="35000"/>
            </a:spcAft>
          </a:pPr>
          <a:r>
            <a:rPr lang="fr-FR" sz="1000" kern="1200" dirty="0" smtClean="0"/>
            <a:t>Non </a:t>
          </a:r>
          <a:r>
            <a:rPr lang="fr-FR" sz="1000" kern="1200" dirty="0" err="1" smtClean="0"/>
            <a:t>maléficience</a:t>
          </a:r>
          <a:endParaRPr lang="fr-FR" sz="1000" kern="1200" dirty="0"/>
        </a:p>
      </dsp:txBody>
      <dsp:txXfrm>
        <a:off x="547534" y="39182"/>
        <a:ext cx="7434927" cy="266380"/>
      </dsp:txXfrm>
    </dsp:sp>
    <dsp:sp modelId="{AB8C4612-2AB1-E94C-99B2-A28C72E3CC19}">
      <dsp:nvSpPr>
        <dsp:cNvPr id="0" name=""/>
        <dsp:cNvSpPr/>
      </dsp:nvSpPr>
      <dsp:spPr>
        <a:xfrm>
          <a:off x="0" y="1114222"/>
          <a:ext cx="10662497" cy="1071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7528" tIns="208280" rIns="827528"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Bien-être</a:t>
          </a:r>
          <a:endParaRPr lang="fr-FR" sz="1000" kern="1200" dirty="0"/>
        </a:p>
        <a:p>
          <a:pPr marL="57150" lvl="1" indent="-57150" algn="l" defTabSz="444500">
            <a:lnSpc>
              <a:spcPct val="90000"/>
            </a:lnSpc>
            <a:spcBef>
              <a:spcPct val="0"/>
            </a:spcBef>
            <a:spcAft>
              <a:spcPct val="15000"/>
            </a:spcAft>
            <a:buChar char="••"/>
          </a:pPr>
          <a:r>
            <a:rPr lang="fr-FR" sz="1000" kern="1200" dirty="0" smtClean="0"/>
            <a:t>Manque de culture collective</a:t>
          </a:r>
          <a:endParaRPr lang="fr-FR" sz="1000" kern="1200" dirty="0"/>
        </a:p>
        <a:p>
          <a:pPr marL="57150" lvl="1" indent="-57150" algn="l" defTabSz="444500">
            <a:lnSpc>
              <a:spcPct val="90000"/>
            </a:lnSpc>
            <a:spcBef>
              <a:spcPct val="0"/>
            </a:spcBef>
            <a:spcAft>
              <a:spcPct val="15000"/>
            </a:spcAft>
            <a:buChar char="••"/>
          </a:pPr>
          <a:r>
            <a:rPr lang="fr-FR" sz="1000" kern="1200" dirty="0" smtClean="0"/>
            <a:t>Compétences des superviseurs</a:t>
          </a:r>
          <a:endParaRPr lang="fr-FR" sz="1000" kern="1200" dirty="0"/>
        </a:p>
        <a:p>
          <a:pPr marL="57150" lvl="1" indent="-57150" algn="l" defTabSz="444500">
            <a:lnSpc>
              <a:spcPct val="90000"/>
            </a:lnSpc>
            <a:spcBef>
              <a:spcPct val="0"/>
            </a:spcBef>
            <a:spcAft>
              <a:spcPct val="15000"/>
            </a:spcAft>
            <a:buChar char="••"/>
          </a:pPr>
          <a:r>
            <a:rPr lang="fr-FR" sz="1000" kern="1200" dirty="0" smtClean="0"/>
            <a:t>Questions structurelles</a:t>
          </a:r>
          <a:endParaRPr lang="fr-FR" sz="1000" kern="1200" dirty="0"/>
        </a:p>
        <a:p>
          <a:pPr marL="57150" lvl="1" indent="-57150" algn="l" defTabSz="444500">
            <a:lnSpc>
              <a:spcPct val="90000"/>
            </a:lnSpc>
            <a:spcBef>
              <a:spcPct val="0"/>
            </a:spcBef>
            <a:spcAft>
              <a:spcPct val="15000"/>
            </a:spcAft>
            <a:buChar char="••"/>
          </a:pPr>
          <a:r>
            <a:rPr lang="fr-FR" sz="1000" kern="1200" dirty="0" smtClean="0"/>
            <a:t>Limites du rôle et du soutien du superviseur</a:t>
          </a:r>
          <a:endParaRPr lang="fr-FR" sz="1000" kern="1200" dirty="0"/>
        </a:p>
      </dsp:txBody>
      <dsp:txXfrm>
        <a:off x="0" y="1114222"/>
        <a:ext cx="10662497" cy="1071000"/>
      </dsp:txXfrm>
    </dsp:sp>
    <dsp:sp modelId="{F58A233C-91A1-1A44-B42A-980343942383}">
      <dsp:nvSpPr>
        <dsp:cNvPr id="0" name=""/>
        <dsp:cNvSpPr/>
      </dsp:nvSpPr>
      <dsp:spPr>
        <a:xfrm>
          <a:off x="533124" y="966622"/>
          <a:ext cx="7463747" cy="29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112" tIns="0" rIns="282112" bIns="0" numCol="1" spcCol="1270" anchor="ctr" anchorCtr="0">
          <a:noAutofit/>
        </a:bodyPr>
        <a:lstStyle/>
        <a:p>
          <a:pPr lvl="0" algn="l" defTabSz="444500">
            <a:lnSpc>
              <a:spcPct val="90000"/>
            </a:lnSpc>
            <a:spcBef>
              <a:spcPct val="0"/>
            </a:spcBef>
            <a:spcAft>
              <a:spcPct val="35000"/>
            </a:spcAft>
          </a:pPr>
          <a:r>
            <a:rPr lang="fr-FR" sz="1000" kern="1200" dirty="0" err="1" smtClean="0"/>
            <a:t>Bénéficence</a:t>
          </a:r>
          <a:r>
            <a:rPr lang="fr-FR" sz="1000" kern="1200" dirty="0" smtClean="0"/>
            <a:t> </a:t>
          </a:r>
          <a:endParaRPr lang="fr-FR" sz="1000" kern="1200" dirty="0"/>
        </a:p>
      </dsp:txBody>
      <dsp:txXfrm>
        <a:off x="547534" y="981032"/>
        <a:ext cx="7434927" cy="266380"/>
      </dsp:txXfrm>
    </dsp:sp>
    <dsp:sp modelId="{52903286-563A-244C-BB0B-EA0CFB594DCF}">
      <dsp:nvSpPr>
        <dsp:cNvPr id="0" name=""/>
        <dsp:cNvSpPr/>
      </dsp:nvSpPr>
      <dsp:spPr>
        <a:xfrm>
          <a:off x="0" y="2386822"/>
          <a:ext cx="10662497" cy="740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7528" tIns="208280" rIns="827528"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Intrusion des points de vue des superviseurs</a:t>
          </a:r>
          <a:endParaRPr lang="fr-FR" sz="1000" kern="1200" dirty="0"/>
        </a:p>
        <a:p>
          <a:pPr marL="57150" lvl="1" indent="-57150" algn="l" defTabSz="444500">
            <a:lnSpc>
              <a:spcPct val="90000"/>
            </a:lnSpc>
            <a:spcBef>
              <a:spcPct val="0"/>
            </a:spcBef>
            <a:spcAft>
              <a:spcPct val="15000"/>
            </a:spcAft>
            <a:buChar char="••"/>
          </a:pPr>
          <a:r>
            <a:rPr lang="fr-FR" sz="1000" kern="1200" dirty="0" smtClean="0"/>
            <a:t>Rétrécissement des perspectives</a:t>
          </a:r>
          <a:endParaRPr lang="fr-FR" sz="1000" kern="1200" dirty="0"/>
        </a:p>
        <a:p>
          <a:pPr marL="57150" lvl="1" indent="-57150" algn="l" defTabSz="444500">
            <a:lnSpc>
              <a:spcPct val="90000"/>
            </a:lnSpc>
            <a:spcBef>
              <a:spcPct val="0"/>
            </a:spcBef>
            <a:spcAft>
              <a:spcPct val="15000"/>
            </a:spcAft>
            <a:buChar char="••"/>
          </a:pPr>
          <a:r>
            <a:rPr lang="fr-FR" sz="1000" kern="1200" dirty="0" smtClean="0"/>
            <a:t>Demandes contradictoires</a:t>
          </a:r>
          <a:endParaRPr lang="fr-FR" sz="1000" kern="1200" dirty="0"/>
        </a:p>
      </dsp:txBody>
      <dsp:txXfrm>
        <a:off x="0" y="2386822"/>
        <a:ext cx="10662497" cy="740250"/>
      </dsp:txXfrm>
    </dsp:sp>
    <dsp:sp modelId="{BF777FA2-B59B-CE41-8580-FD23AA5F0020}">
      <dsp:nvSpPr>
        <dsp:cNvPr id="0" name=""/>
        <dsp:cNvSpPr/>
      </dsp:nvSpPr>
      <dsp:spPr>
        <a:xfrm>
          <a:off x="533124" y="2239223"/>
          <a:ext cx="7463747" cy="29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112" tIns="0" rIns="282112" bIns="0" numCol="1" spcCol="1270" anchor="ctr" anchorCtr="0">
          <a:noAutofit/>
        </a:bodyPr>
        <a:lstStyle/>
        <a:p>
          <a:pPr lvl="0" algn="l" defTabSz="444500">
            <a:lnSpc>
              <a:spcPct val="90000"/>
            </a:lnSpc>
            <a:spcBef>
              <a:spcPct val="0"/>
            </a:spcBef>
            <a:spcAft>
              <a:spcPct val="35000"/>
            </a:spcAft>
          </a:pPr>
          <a:r>
            <a:rPr lang="fr-FR" sz="1000" kern="1200" dirty="0" smtClean="0"/>
            <a:t>Autonomie</a:t>
          </a:r>
          <a:endParaRPr lang="fr-FR" sz="1000" kern="1200" dirty="0"/>
        </a:p>
      </dsp:txBody>
      <dsp:txXfrm>
        <a:off x="547534" y="2253633"/>
        <a:ext cx="7434927" cy="266380"/>
      </dsp:txXfrm>
    </dsp:sp>
    <dsp:sp modelId="{85053D53-9C3B-7341-A671-A702D14DB8E1}">
      <dsp:nvSpPr>
        <dsp:cNvPr id="0" name=""/>
        <dsp:cNvSpPr/>
      </dsp:nvSpPr>
      <dsp:spPr>
        <a:xfrm>
          <a:off x="0" y="3328673"/>
          <a:ext cx="10662497" cy="740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7528" tIns="208280" rIns="827528"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Abandon</a:t>
          </a:r>
          <a:endParaRPr lang="fr-FR" sz="1000" kern="1200" dirty="0"/>
        </a:p>
        <a:p>
          <a:pPr marL="57150" lvl="1" indent="-57150" algn="l" defTabSz="444500">
            <a:lnSpc>
              <a:spcPct val="90000"/>
            </a:lnSpc>
            <a:spcBef>
              <a:spcPct val="0"/>
            </a:spcBef>
            <a:spcAft>
              <a:spcPct val="15000"/>
            </a:spcAft>
            <a:buChar char="••"/>
          </a:pPr>
          <a:r>
            <a:rPr lang="fr-FR" sz="1000" kern="1200" dirty="0" smtClean="0"/>
            <a:t>Supervision inadéquate</a:t>
          </a:r>
          <a:endParaRPr lang="fr-FR" sz="1000" kern="1200" dirty="0"/>
        </a:p>
        <a:p>
          <a:pPr marL="57150" lvl="1" indent="-57150" algn="l" defTabSz="444500">
            <a:lnSpc>
              <a:spcPct val="90000"/>
            </a:lnSpc>
            <a:spcBef>
              <a:spcPct val="0"/>
            </a:spcBef>
            <a:spcAft>
              <a:spcPct val="15000"/>
            </a:spcAft>
            <a:buChar char="••"/>
          </a:pPr>
          <a:r>
            <a:rPr lang="fr-FR" sz="1000" kern="1200" dirty="0" smtClean="0"/>
            <a:t>Manque de respect</a:t>
          </a:r>
          <a:endParaRPr lang="fr-FR" sz="1000" kern="1200" dirty="0"/>
        </a:p>
      </dsp:txBody>
      <dsp:txXfrm>
        <a:off x="0" y="3328673"/>
        <a:ext cx="10662497" cy="740250"/>
      </dsp:txXfrm>
    </dsp:sp>
    <dsp:sp modelId="{F49915CD-2BD2-ED40-B7E5-2BB4EDFA4F93}">
      <dsp:nvSpPr>
        <dsp:cNvPr id="0" name=""/>
        <dsp:cNvSpPr/>
      </dsp:nvSpPr>
      <dsp:spPr>
        <a:xfrm>
          <a:off x="533124" y="3181072"/>
          <a:ext cx="7463747" cy="29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112" tIns="0" rIns="282112" bIns="0" numCol="1" spcCol="1270" anchor="ctr" anchorCtr="0">
          <a:noAutofit/>
        </a:bodyPr>
        <a:lstStyle/>
        <a:p>
          <a:pPr lvl="0" algn="l" defTabSz="444500">
            <a:lnSpc>
              <a:spcPct val="90000"/>
            </a:lnSpc>
            <a:spcBef>
              <a:spcPct val="0"/>
            </a:spcBef>
            <a:spcAft>
              <a:spcPct val="35000"/>
            </a:spcAft>
          </a:pPr>
          <a:r>
            <a:rPr lang="fr-FR" sz="1000" kern="1200" dirty="0" smtClean="0"/>
            <a:t>Fidélité</a:t>
          </a:r>
          <a:endParaRPr lang="fr-FR" sz="1000" kern="1200" dirty="0"/>
        </a:p>
      </dsp:txBody>
      <dsp:txXfrm>
        <a:off x="547534" y="3195482"/>
        <a:ext cx="7434927" cy="266380"/>
      </dsp:txXfrm>
    </dsp:sp>
    <dsp:sp modelId="{7F99D7D7-CDEA-9A4D-85B3-955F0BE9CD76}">
      <dsp:nvSpPr>
        <dsp:cNvPr id="0" name=""/>
        <dsp:cNvSpPr/>
      </dsp:nvSpPr>
      <dsp:spPr>
        <a:xfrm>
          <a:off x="0" y="4270523"/>
          <a:ext cx="10662497" cy="582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7528" tIns="208280" rIns="827528"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Inégalité</a:t>
          </a:r>
          <a:endParaRPr lang="fr-FR" sz="1000" kern="1200" dirty="0"/>
        </a:p>
        <a:p>
          <a:pPr marL="57150" lvl="1" indent="-57150" algn="l" defTabSz="444500">
            <a:lnSpc>
              <a:spcPct val="90000"/>
            </a:lnSpc>
            <a:spcBef>
              <a:spcPct val="0"/>
            </a:spcBef>
            <a:spcAft>
              <a:spcPct val="15000"/>
            </a:spcAft>
            <a:buChar char="••"/>
          </a:pPr>
          <a:r>
            <a:rPr lang="fr-FR" sz="1000" kern="1200" dirty="0" smtClean="0"/>
            <a:t>Paternité déloyale</a:t>
          </a:r>
          <a:endParaRPr lang="fr-FR" sz="1000" kern="1200" dirty="0"/>
        </a:p>
      </dsp:txBody>
      <dsp:txXfrm>
        <a:off x="0" y="4270523"/>
        <a:ext cx="10662497" cy="582750"/>
      </dsp:txXfrm>
    </dsp:sp>
    <dsp:sp modelId="{E8B65C0B-250C-564F-8CDB-7E631F3F104B}">
      <dsp:nvSpPr>
        <dsp:cNvPr id="0" name=""/>
        <dsp:cNvSpPr/>
      </dsp:nvSpPr>
      <dsp:spPr>
        <a:xfrm>
          <a:off x="533124" y="4122923"/>
          <a:ext cx="7463747" cy="29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112" tIns="0" rIns="282112" bIns="0" numCol="1" spcCol="1270" anchor="ctr" anchorCtr="0">
          <a:noAutofit/>
        </a:bodyPr>
        <a:lstStyle/>
        <a:p>
          <a:pPr lvl="0" algn="l" defTabSz="444500">
            <a:lnSpc>
              <a:spcPct val="90000"/>
            </a:lnSpc>
            <a:spcBef>
              <a:spcPct val="0"/>
            </a:spcBef>
            <a:spcAft>
              <a:spcPct val="35000"/>
            </a:spcAft>
          </a:pPr>
          <a:r>
            <a:rPr lang="fr-FR" sz="1000" kern="1200" dirty="0" smtClean="0"/>
            <a:t>Justice</a:t>
          </a:r>
          <a:endParaRPr lang="fr-FR" sz="1000" kern="1200" dirty="0"/>
        </a:p>
      </dsp:txBody>
      <dsp:txXfrm>
        <a:off x="547534" y="4137333"/>
        <a:ext cx="7434927"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89242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03777fae2b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103777fae2b_0_2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3777fae2b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103777fae2b_0_2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14</a:t>
            </a:fld>
            <a:endParaRPr lang="fr-FR"/>
          </a:p>
        </p:txBody>
      </p:sp>
    </p:spTree>
    <p:extLst>
      <p:ext uri="{BB962C8B-B14F-4D97-AF65-F5344CB8AC3E}">
        <p14:creationId xmlns:p14="http://schemas.microsoft.com/office/powerpoint/2010/main" val="303815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16</a:t>
            </a:fld>
            <a:endParaRPr lang="fr-FR"/>
          </a:p>
        </p:txBody>
      </p:sp>
    </p:spTree>
    <p:extLst>
      <p:ext uri="{BB962C8B-B14F-4D97-AF65-F5344CB8AC3E}">
        <p14:creationId xmlns:p14="http://schemas.microsoft.com/office/powerpoint/2010/main" val="954398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a:xfrm>
            <a:off x="3884613" y="8685213"/>
            <a:ext cx="2971800" cy="457200"/>
          </a:xfrm>
          <a:prstGeom prst="rect">
            <a:avLst/>
          </a:prstGeom>
        </p:spPr>
        <p:txBody>
          <a:bodyPr/>
          <a:lstStyle/>
          <a:p>
            <a:pPr algn="r"/>
            <a:fld id="{EC21BAB5-9A95-4573-BAEE-750BF63C28DB}" type="slidenum">
              <a:rPr lang="fr-FR" sz="1400" b="0" strike="noStrike" spc="-1" smtClean="0">
                <a:latin typeface="Times New Roman"/>
              </a:rPr>
              <a:t>17</a:t>
            </a:fld>
            <a:endParaRPr lang="fr-FR" sz="1400" b="0" strike="noStrike" spc="-1">
              <a:latin typeface="Times New Roman"/>
            </a:endParaRPr>
          </a:p>
        </p:txBody>
      </p:sp>
    </p:spTree>
    <p:extLst>
      <p:ext uri="{BB962C8B-B14F-4D97-AF65-F5344CB8AC3E}">
        <p14:creationId xmlns:p14="http://schemas.microsoft.com/office/powerpoint/2010/main" val="1286707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pPr marL="158750" indent="0">
              <a:buNone/>
            </a:pPr>
            <a:endParaRPr lang="fr-FR" dirty="0"/>
          </a:p>
        </p:txBody>
      </p:sp>
      <p:sp>
        <p:nvSpPr>
          <p:cNvPr id="4" name="Espace réservé du numéro de diapositive 3"/>
          <p:cNvSpPr>
            <a:spLocks noGrp="1"/>
          </p:cNvSpPr>
          <p:nvPr>
            <p:ph type="sldNum" idx="10"/>
          </p:nvPr>
        </p:nvSpPr>
        <p:spPr>
          <a:xfrm>
            <a:off x="3884613" y="8685213"/>
            <a:ext cx="2971800" cy="457200"/>
          </a:xfrm>
          <a:prstGeom prst="rect">
            <a:avLst/>
          </a:prstGeom>
        </p:spPr>
        <p:txBody>
          <a:bodyPr/>
          <a:lstStyle/>
          <a:p>
            <a:pPr algn="r"/>
            <a:fld id="{EC21BAB5-9A95-4573-BAEE-750BF63C28DB}" type="slidenum">
              <a:rPr lang="fr-FR" sz="1400" b="0" strike="noStrike" spc="-1" smtClean="0">
                <a:latin typeface="Times New Roman"/>
              </a:rPr>
              <a:t>18</a:t>
            </a:fld>
            <a:endParaRPr lang="fr-FR" sz="1400" b="0" strike="noStrike" spc="-1">
              <a:latin typeface="Times New Roman"/>
            </a:endParaRPr>
          </a:p>
        </p:txBody>
      </p:sp>
    </p:spTree>
    <p:extLst>
      <p:ext uri="{BB962C8B-B14F-4D97-AF65-F5344CB8AC3E}">
        <p14:creationId xmlns:p14="http://schemas.microsoft.com/office/powerpoint/2010/main" val="304186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20</a:t>
            </a:fld>
            <a:endParaRPr lang="fr-FR"/>
          </a:p>
        </p:txBody>
      </p:sp>
    </p:spTree>
    <p:extLst>
      <p:ext uri="{BB962C8B-B14F-4D97-AF65-F5344CB8AC3E}">
        <p14:creationId xmlns:p14="http://schemas.microsoft.com/office/powerpoint/2010/main" val="2850085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2359832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22</a:t>
            </a:fld>
            <a:endParaRPr lang="fr-FR"/>
          </a:p>
        </p:txBody>
      </p:sp>
    </p:spTree>
    <p:extLst>
      <p:ext uri="{BB962C8B-B14F-4D97-AF65-F5344CB8AC3E}">
        <p14:creationId xmlns:p14="http://schemas.microsoft.com/office/powerpoint/2010/main" val="202633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25</a:t>
            </a:fld>
            <a:endParaRPr lang="fr-FR"/>
          </a:p>
        </p:txBody>
      </p:sp>
    </p:spTree>
    <p:extLst>
      <p:ext uri="{BB962C8B-B14F-4D97-AF65-F5344CB8AC3E}">
        <p14:creationId xmlns:p14="http://schemas.microsoft.com/office/powerpoint/2010/main" val="290203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29</a:t>
            </a:fld>
            <a:endParaRPr lang="fr-FR"/>
          </a:p>
        </p:txBody>
      </p:sp>
    </p:spTree>
    <p:extLst>
      <p:ext uri="{BB962C8B-B14F-4D97-AF65-F5344CB8AC3E}">
        <p14:creationId xmlns:p14="http://schemas.microsoft.com/office/powerpoint/2010/main" val="2150857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31</a:t>
            </a:fld>
            <a:endParaRPr lang="fr-FR"/>
          </a:p>
        </p:txBody>
      </p:sp>
    </p:spTree>
    <p:extLst>
      <p:ext uri="{BB962C8B-B14F-4D97-AF65-F5344CB8AC3E}">
        <p14:creationId xmlns:p14="http://schemas.microsoft.com/office/powerpoint/2010/main" val="4182497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34</a:t>
            </a:fld>
            <a:endParaRPr lang="fr-FR"/>
          </a:p>
        </p:txBody>
      </p:sp>
    </p:spTree>
    <p:extLst>
      <p:ext uri="{BB962C8B-B14F-4D97-AF65-F5344CB8AC3E}">
        <p14:creationId xmlns:p14="http://schemas.microsoft.com/office/powerpoint/2010/main" val="2051063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36</a:t>
            </a:fld>
            <a:endParaRPr lang="fr-FR"/>
          </a:p>
        </p:txBody>
      </p:sp>
    </p:spTree>
    <p:extLst>
      <p:ext uri="{BB962C8B-B14F-4D97-AF65-F5344CB8AC3E}">
        <p14:creationId xmlns:p14="http://schemas.microsoft.com/office/powerpoint/2010/main" val="997200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37</a:t>
            </a:fld>
            <a:endParaRPr lang="fr-FR"/>
          </a:p>
        </p:txBody>
      </p:sp>
    </p:spTree>
    <p:extLst>
      <p:ext uri="{BB962C8B-B14F-4D97-AF65-F5344CB8AC3E}">
        <p14:creationId xmlns:p14="http://schemas.microsoft.com/office/powerpoint/2010/main" val="3541714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38</a:t>
            </a:fld>
            <a:endParaRPr lang="fr-FR"/>
          </a:p>
        </p:txBody>
      </p:sp>
    </p:spTree>
    <p:extLst>
      <p:ext uri="{BB962C8B-B14F-4D97-AF65-F5344CB8AC3E}">
        <p14:creationId xmlns:p14="http://schemas.microsoft.com/office/powerpoint/2010/main" val="301264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29B98753-A57D-144F-ABA8-3C35B3553464}" type="slidenum">
              <a:rPr lang="fr-FR" smtClean="0"/>
              <a:t>39</a:t>
            </a:fld>
            <a:endParaRPr lang="fr-FR"/>
          </a:p>
        </p:txBody>
      </p:sp>
    </p:spTree>
    <p:extLst>
      <p:ext uri="{BB962C8B-B14F-4D97-AF65-F5344CB8AC3E}">
        <p14:creationId xmlns:p14="http://schemas.microsoft.com/office/powerpoint/2010/main" val="183961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3777fae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103777fae2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3777fae2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103777fae2b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3777fae2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Création d’un statut de fonctionnaire stagiaire, assorti d’une formation initiale pour celles et ceux qui envisagent une carrière académique (chercheur·se ou enseignant·e-chercheur·se). Cette mesure éviterait les inégalités de statut et de financement du doctorat, notamment entre disciplines, et lutterait efficacement contre la précarité des doctorant·es. </a:t>
            </a:r>
            <a:endParaRPr/>
          </a:p>
          <a:p>
            <a:pPr marL="0" lvl="0" indent="0" algn="l" rtl="0">
              <a:spcBef>
                <a:spcPts val="0"/>
              </a:spcBef>
              <a:spcAft>
                <a:spcPts val="0"/>
              </a:spcAft>
              <a:buNone/>
            </a:pPr>
            <a:endParaRPr/>
          </a:p>
          <a:p>
            <a:pPr marL="0" lvl="0" indent="0" algn="l" rtl="0">
              <a:spcBef>
                <a:spcPts val="0"/>
              </a:spcBef>
              <a:spcAft>
                <a:spcPts val="0"/>
              </a:spcAft>
              <a:buNone/>
            </a:pPr>
            <a:r>
              <a:rPr lang="fr-FR"/>
              <a:t>• la revalorisation des salaires des emplois contractuels occupés par des jeunes chercheur·ses ;</a:t>
            </a:r>
            <a:endParaRPr/>
          </a:p>
          <a:p>
            <a:pPr marL="0" lvl="0" indent="0" algn="l" rtl="0">
              <a:spcBef>
                <a:spcPts val="0"/>
              </a:spcBef>
              <a:spcAft>
                <a:spcPts val="0"/>
              </a:spcAft>
              <a:buNone/>
            </a:pPr>
            <a:r>
              <a:rPr lang="fr-FR"/>
              <a:t>• une augmentation des dispositifs transitoires réglementés nationalement (ATER, Postdocs) pour les jeunes docteur·es dans l’attente d’un recrutement statutaire ;</a:t>
            </a:r>
            <a:endParaRPr/>
          </a:p>
          <a:p>
            <a:pPr marL="0" lvl="0" indent="0" algn="l" rtl="0">
              <a:spcBef>
                <a:spcPts val="0"/>
              </a:spcBef>
              <a:spcAft>
                <a:spcPts val="0"/>
              </a:spcAft>
              <a:buNone/>
            </a:pPr>
            <a:r>
              <a:rPr lang="fr-FR"/>
              <a:t>• l’accès à l’indemnité de résidence pour les doctorant·es contractuel·les.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81" name="Google Shape;181;g103777fae2b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3777fae2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103777fae2b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3777fae2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cela a conduit en 2017 a allègement de service d’enseignement de 32h pour les MCF stagiaires et de 32h réparties sur les 5 années suivantes à la demande.</a:t>
            </a:r>
            <a:endParaRPr/>
          </a:p>
        </p:txBody>
      </p:sp>
      <p:sp>
        <p:nvSpPr>
          <p:cNvPr id="193" name="Google Shape;193;g103777fae2b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3777fae2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103777fae2b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3777fae2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103777fae2b_0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86"/>
        <p:cNvGrpSpPr/>
        <p:nvPr/>
      </p:nvGrpSpPr>
      <p:grpSpPr>
        <a:xfrm>
          <a:off x="0" y="0"/>
          <a:ext cx="0" cy="0"/>
          <a:chOff x="0" y="0"/>
          <a:chExt cx="0" cy="0"/>
        </a:xfrm>
      </p:grpSpPr>
      <p:sp>
        <p:nvSpPr>
          <p:cNvPr id="87" name="Google Shape;87;g103777fae2b_0_13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g103777fae2b_0_13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9" name="Google Shape;89;g103777fae2b_0_1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g103777fae2b_0_1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g103777fae2b_0_1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2"/>
        <p:cNvGrpSpPr/>
        <p:nvPr/>
      </p:nvGrpSpPr>
      <p:grpSpPr>
        <a:xfrm>
          <a:off x="0" y="0"/>
          <a:ext cx="0" cy="0"/>
          <a:chOff x="0" y="0"/>
          <a:chExt cx="0" cy="0"/>
        </a:xfrm>
      </p:grpSpPr>
      <p:sp>
        <p:nvSpPr>
          <p:cNvPr id="93" name="Google Shape;93;g103777fae2b_0_1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103777fae2b_0_13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 name="Google Shape;95;g103777fae2b_0_1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g103777fae2b_0_1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g103777fae2b_0_1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98"/>
        <p:cNvGrpSpPr/>
        <p:nvPr/>
      </p:nvGrpSpPr>
      <p:grpSpPr>
        <a:xfrm>
          <a:off x="0" y="0"/>
          <a:ext cx="0" cy="0"/>
          <a:chOff x="0" y="0"/>
          <a:chExt cx="0" cy="0"/>
        </a:xfrm>
      </p:grpSpPr>
      <p:sp>
        <p:nvSpPr>
          <p:cNvPr id="99" name="Google Shape;99;g103777fae2b_0_14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103777fae2b_0_14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g103777fae2b_0_1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g103777fae2b_0_1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g103777fae2b_0_1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04"/>
        <p:cNvGrpSpPr/>
        <p:nvPr/>
      </p:nvGrpSpPr>
      <p:grpSpPr>
        <a:xfrm>
          <a:off x="0" y="0"/>
          <a:ext cx="0" cy="0"/>
          <a:chOff x="0" y="0"/>
          <a:chExt cx="0" cy="0"/>
        </a:xfrm>
      </p:grpSpPr>
      <p:sp>
        <p:nvSpPr>
          <p:cNvPr id="105" name="Google Shape;105;g103777fae2b_0_1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g103777fae2b_0_14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 name="Google Shape;107;g103777fae2b_0_14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8" name="Google Shape;108;g103777fae2b_0_1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g103777fae2b_0_1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g103777fae2b_0_1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11"/>
        <p:cNvGrpSpPr/>
        <p:nvPr/>
      </p:nvGrpSpPr>
      <p:grpSpPr>
        <a:xfrm>
          <a:off x="0" y="0"/>
          <a:ext cx="0" cy="0"/>
          <a:chOff x="0" y="0"/>
          <a:chExt cx="0" cy="0"/>
        </a:xfrm>
      </p:grpSpPr>
      <p:sp>
        <p:nvSpPr>
          <p:cNvPr id="112" name="Google Shape;112;g103777fae2b_0_15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g103777fae2b_0_15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4" name="Google Shape;114;g103777fae2b_0_15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 name="Google Shape;115;g103777fae2b_0_15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6" name="Google Shape;116;g103777fae2b_0_15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g103777fae2b_0_1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g103777fae2b_0_1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g103777fae2b_0_1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20"/>
        <p:cNvGrpSpPr/>
        <p:nvPr/>
      </p:nvGrpSpPr>
      <p:grpSpPr>
        <a:xfrm>
          <a:off x="0" y="0"/>
          <a:ext cx="0" cy="0"/>
          <a:chOff x="0" y="0"/>
          <a:chExt cx="0" cy="0"/>
        </a:xfrm>
      </p:grpSpPr>
      <p:sp>
        <p:nvSpPr>
          <p:cNvPr id="121" name="Google Shape;121;g103777fae2b_0_1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g103777fae2b_0_1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103777fae2b_0_1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g103777fae2b_0_1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25"/>
        <p:cNvGrpSpPr/>
        <p:nvPr/>
      </p:nvGrpSpPr>
      <p:grpSpPr>
        <a:xfrm>
          <a:off x="0" y="0"/>
          <a:ext cx="0" cy="0"/>
          <a:chOff x="0" y="0"/>
          <a:chExt cx="0" cy="0"/>
        </a:xfrm>
      </p:grpSpPr>
      <p:sp>
        <p:nvSpPr>
          <p:cNvPr id="126" name="Google Shape;126;g103777fae2b_0_1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103777fae2b_0_1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103777fae2b_0_1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29"/>
        <p:cNvGrpSpPr/>
        <p:nvPr/>
      </p:nvGrpSpPr>
      <p:grpSpPr>
        <a:xfrm>
          <a:off x="0" y="0"/>
          <a:ext cx="0" cy="0"/>
          <a:chOff x="0" y="0"/>
          <a:chExt cx="0" cy="0"/>
        </a:xfrm>
      </p:grpSpPr>
      <p:sp>
        <p:nvSpPr>
          <p:cNvPr id="130" name="Google Shape;130;g103777fae2b_0_17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103777fae2b_0_17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103777fae2b_0_17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103777fae2b_0_1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103777fae2b_0_1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103777fae2b_0_1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36"/>
        <p:cNvGrpSpPr/>
        <p:nvPr/>
      </p:nvGrpSpPr>
      <p:grpSpPr>
        <a:xfrm>
          <a:off x="0" y="0"/>
          <a:ext cx="0" cy="0"/>
          <a:chOff x="0" y="0"/>
          <a:chExt cx="0" cy="0"/>
        </a:xfrm>
      </p:grpSpPr>
      <p:sp>
        <p:nvSpPr>
          <p:cNvPr id="137" name="Google Shape;137;g103777fae2b_0_18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103777fae2b_0_181"/>
          <p:cNvSpPr>
            <a:spLocks noGrp="1"/>
          </p:cNvSpPr>
          <p:nvPr>
            <p:ph type="pic" idx="2"/>
          </p:nvPr>
        </p:nvSpPr>
        <p:spPr>
          <a:xfrm>
            <a:off x="5183188" y="987425"/>
            <a:ext cx="6172200" cy="4873500"/>
          </a:xfrm>
          <a:prstGeom prst="rect">
            <a:avLst/>
          </a:prstGeom>
          <a:noFill/>
          <a:ln>
            <a:noFill/>
          </a:ln>
        </p:spPr>
      </p:sp>
      <p:sp>
        <p:nvSpPr>
          <p:cNvPr id="139" name="Google Shape;139;g103777fae2b_0_18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103777fae2b_0_1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103777fae2b_0_1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103777fae2b_0_1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43"/>
        <p:cNvGrpSpPr/>
        <p:nvPr/>
      </p:nvGrpSpPr>
      <p:grpSpPr>
        <a:xfrm>
          <a:off x="0" y="0"/>
          <a:ext cx="0" cy="0"/>
          <a:chOff x="0" y="0"/>
          <a:chExt cx="0" cy="0"/>
        </a:xfrm>
      </p:grpSpPr>
      <p:sp>
        <p:nvSpPr>
          <p:cNvPr id="144" name="Google Shape;144;g103777fae2b_0_1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103777fae2b_0_18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103777fae2b_0_1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103777fae2b_0_1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103777fae2b_0_1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49"/>
        <p:cNvGrpSpPr/>
        <p:nvPr/>
      </p:nvGrpSpPr>
      <p:grpSpPr>
        <a:xfrm>
          <a:off x="0" y="0"/>
          <a:ext cx="0" cy="0"/>
          <a:chOff x="0" y="0"/>
          <a:chExt cx="0" cy="0"/>
        </a:xfrm>
      </p:grpSpPr>
      <p:sp>
        <p:nvSpPr>
          <p:cNvPr id="150" name="Google Shape;150;g103777fae2b_0_19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103777fae2b_0_19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103777fae2b_0_1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103777fae2b_0_1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103777fae2b_0_1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103777fae2b_0_1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103777fae2b_0_1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103777fae2b_0_1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103777fae2b_0_1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103777fae2b_0_1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facebook.com/snesupfs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622662" y="1041400"/>
            <a:ext cx="10946675"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fr-FR"/>
              <a:t>Journée des doctorant-es et jeunes chercheur-ses</a:t>
            </a:r>
            <a:endParaRPr/>
          </a:p>
        </p:txBody>
      </p:sp>
      <p:sp>
        <p:nvSpPr>
          <p:cNvPr id="160" name="Google Shape;160;p1"/>
          <p:cNvSpPr txBox="1">
            <a:spLocks noGrp="1"/>
          </p:cNvSpPr>
          <p:nvPr>
            <p:ph type="subTitle" idx="1"/>
          </p:nvPr>
        </p:nvSpPr>
        <p:spPr>
          <a:xfrm>
            <a:off x="1524000" y="3889421"/>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FR"/>
              <a:t>25 novembre 2021 - Paris</a:t>
            </a:r>
            <a:endParaRPr/>
          </a:p>
        </p:txBody>
      </p:sp>
      <p:pic>
        <p:nvPicPr>
          <p:cNvPr id="161" name="Google Shape;161;p1" descr="Accueil"/>
          <p:cNvPicPr preferRelativeResize="0"/>
          <p:nvPr/>
        </p:nvPicPr>
        <p:blipFill rotWithShape="1">
          <a:blip r:embed="rId3">
            <a:alphaModFix/>
          </a:blip>
          <a:srcRect/>
          <a:stretch/>
        </p:blipFill>
        <p:spPr>
          <a:xfrm>
            <a:off x="226423" y="131069"/>
            <a:ext cx="3579223" cy="16516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03777fae2b_0_200"/>
          <p:cNvSpPr txBox="1">
            <a:spLocks noGrp="1"/>
          </p:cNvSpPr>
          <p:nvPr>
            <p:ph type="title"/>
          </p:nvPr>
        </p:nvSpPr>
        <p:spPr>
          <a:xfrm>
            <a:off x="415636" y="365125"/>
            <a:ext cx="11293500" cy="929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fr-FR" sz="4000"/>
              <a:t>Le ministère prétend simplifier, il multiplie les statuts !</a:t>
            </a:r>
            <a:endParaRPr/>
          </a:p>
        </p:txBody>
      </p:sp>
      <p:sp>
        <p:nvSpPr>
          <p:cNvPr id="214" name="Google Shape;214;g103777fae2b_0_200"/>
          <p:cNvSpPr txBox="1">
            <a:spLocks noGrp="1"/>
          </p:cNvSpPr>
          <p:nvPr>
            <p:ph type="body" idx="1"/>
          </p:nvPr>
        </p:nvSpPr>
        <p:spPr>
          <a:xfrm>
            <a:off x="838200" y="1386238"/>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228600" lvl="0" indent="-201930" algn="l" rtl="0">
              <a:lnSpc>
                <a:spcPct val="90000"/>
              </a:lnSpc>
              <a:spcBef>
                <a:spcPts val="0"/>
              </a:spcBef>
              <a:spcAft>
                <a:spcPts val="0"/>
              </a:spcAft>
              <a:buClr>
                <a:schemeClr val="dk1"/>
              </a:buClr>
              <a:buSzPct val="100000"/>
              <a:buChar char="•"/>
            </a:pPr>
            <a:r>
              <a:rPr lang="fr-FR"/>
              <a:t>Contrats cadrés nationalement :</a:t>
            </a:r>
            <a:endParaRPr/>
          </a:p>
          <a:p>
            <a:pPr marL="685800" lvl="1" indent="-205740" algn="l" rtl="0">
              <a:lnSpc>
                <a:spcPct val="90000"/>
              </a:lnSpc>
              <a:spcBef>
                <a:spcPts val="500"/>
              </a:spcBef>
              <a:spcAft>
                <a:spcPts val="0"/>
              </a:spcAft>
              <a:buClr>
                <a:schemeClr val="dk1"/>
              </a:buClr>
              <a:buSzPct val="100000"/>
              <a:buChar char="•"/>
            </a:pPr>
            <a:r>
              <a:rPr lang="fr-FR"/>
              <a:t>Doctorant·es avec ou sans enseignement : CDD de 3 ans</a:t>
            </a:r>
            <a:endParaRPr/>
          </a:p>
          <a:p>
            <a:pPr marL="685800" lvl="1" indent="-205740" algn="l" rtl="0">
              <a:lnSpc>
                <a:spcPct val="90000"/>
              </a:lnSpc>
              <a:spcBef>
                <a:spcPts val="500"/>
              </a:spcBef>
              <a:spcAft>
                <a:spcPts val="0"/>
              </a:spcAft>
              <a:buClr>
                <a:schemeClr val="dk1"/>
              </a:buClr>
              <a:buSzPct val="100000"/>
              <a:buChar char="•"/>
            </a:pPr>
            <a:r>
              <a:rPr lang="fr-FR"/>
              <a:t>Attaché·e temporaire d’enseignement et de recherche : CDD d’un an</a:t>
            </a:r>
            <a:endParaRPr/>
          </a:p>
          <a:p>
            <a:pPr marL="685800" lvl="1" indent="-205740" algn="l" rtl="0">
              <a:lnSpc>
                <a:spcPct val="90000"/>
              </a:lnSpc>
              <a:spcBef>
                <a:spcPts val="500"/>
              </a:spcBef>
              <a:spcAft>
                <a:spcPts val="0"/>
              </a:spcAft>
              <a:buClr>
                <a:schemeClr val="dk1"/>
              </a:buClr>
              <a:buSzPct val="100000"/>
              <a:buChar char="•"/>
            </a:pPr>
            <a:r>
              <a:rPr lang="fr-FR"/>
              <a:t>Lecteur·ices, répétiteur·ices, Maitre·sses de langue : CDD d’un an</a:t>
            </a:r>
            <a:endParaRPr/>
          </a:p>
          <a:p>
            <a:pPr marL="685800" lvl="1" indent="-205740" algn="l" rtl="0">
              <a:lnSpc>
                <a:spcPct val="90000"/>
              </a:lnSpc>
              <a:spcBef>
                <a:spcPts val="500"/>
              </a:spcBef>
              <a:spcAft>
                <a:spcPts val="0"/>
              </a:spcAft>
              <a:buClr>
                <a:schemeClr val="dk1"/>
              </a:buClr>
              <a:buSzPct val="100000"/>
              <a:buChar char="•"/>
            </a:pPr>
            <a:r>
              <a:rPr lang="fr-FR"/>
              <a:t>enseignant·e associé·e</a:t>
            </a:r>
            <a:endParaRPr/>
          </a:p>
          <a:p>
            <a:pPr marL="685800" lvl="1" indent="-205740" algn="l" rtl="0">
              <a:lnSpc>
                <a:spcPct val="90000"/>
              </a:lnSpc>
              <a:spcBef>
                <a:spcPts val="500"/>
              </a:spcBef>
              <a:spcAft>
                <a:spcPts val="0"/>
              </a:spcAft>
              <a:buClr>
                <a:schemeClr val="dk1"/>
              </a:buClr>
              <a:buSzPct val="100000"/>
              <a:buChar char="•"/>
            </a:pPr>
            <a:r>
              <a:rPr lang="fr-FR"/>
              <a:t>Vacataire CEV (professionnel·le en CDI hors de l’université)</a:t>
            </a:r>
            <a:endParaRPr/>
          </a:p>
          <a:p>
            <a:pPr marL="685800" lvl="1" indent="-205740" algn="l" rtl="0">
              <a:lnSpc>
                <a:spcPct val="90000"/>
              </a:lnSpc>
              <a:spcBef>
                <a:spcPts val="500"/>
              </a:spcBef>
              <a:spcAft>
                <a:spcPts val="0"/>
              </a:spcAft>
              <a:buClr>
                <a:schemeClr val="dk1"/>
              </a:buClr>
              <a:buSzPct val="100000"/>
              <a:buChar char="•"/>
            </a:pPr>
            <a:r>
              <a:rPr lang="fr-FR"/>
              <a:t>etc.</a:t>
            </a:r>
            <a:endParaRPr/>
          </a:p>
          <a:p>
            <a:pPr marL="0" lvl="0" indent="0" algn="l" rtl="0">
              <a:lnSpc>
                <a:spcPct val="90000"/>
              </a:lnSpc>
              <a:spcBef>
                <a:spcPts val="500"/>
              </a:spcBef>
              <a:spcAft>
                <a:spcPts val="0"/>
              </a:spcAft>
              <a:buNone/>
            </a:pPr>
            <a:endParaRPr/>
          </a:p>
          <a:p>
            <a:pPr marL="228600" lvl="0" indent="-201930" algn="l" rtl="0">
              <a:lnSpc>
                <a:spcPct val="90000"/>
              </a:lnSpc>
              <a:spcBef>
                <a:spcPts val="1000"/>
              </a:spcBef>
              <a:spcAft>
                <a:spcPts val="0"/>
              </a:spcAft>
              <a:buClr>
                <a:schemeClr val="dk1"/>
              </a:buClr>
              <a:buSzPct val="100000"/>
              <a:buChar char="•"/>
            </a:pPr>
            <a:r>
              <a:rPr lang="fr-FR"/>
              <a:t>Contrats locaux, dépendant de l’employeur</a:t>
            </a:r>
            <a:endParaRPr/>
          </a:p>
          <a:p>
            <a:pPr marL="685800" lvl="1" indent="-205740" algn="l" rtl="0">
              <a:lnSpc>
                <a:spcPct val="90000"/>
              </a:lnSpc>
              <a:spcBef>
                <a:spcPts val="500"/>
              </a:spcBef>
              <a:spcAft>
                <a:spcPts val="0"/>
              </a:spcAft>
              <a:buClr>
                <a:schemeClr val="dk1"/>
              </a:buClr>
              <a:buSzPct val="100000"/>
              <a:buChar char="•"/>
            </a:pPr>
            <a:r>
              <a:rPr lang="fr-FR"/>
              <a:t>Enseignant contractuel, attaché temporaire d’enseignement, </a:t>
            </a:r>
            <a:endParaRPr/>
          </a:p>
          <a:p>
            <a:pPr marL="685800" lvl="1" indent="-205740" algn="l" rtl="0">
              <a:lnSpc>
                <a:spcPct val="90000"/>
              </a:lnSpc>
              <a:spcBef>
                <a:spcPts val="500"/>
              </a:spcBef>
              <a:spcAft>
                <a:spcPts val="0"/>
              </a:spcAft>
              <a:buClr>
                <a:schemeClr val="dk1"/>
              </a:buClr>
              <a:buSzPct val="100000"/>
              <a:buChar char="•"/>
            </a:pPr>
            <a:r>
              <a:rPr lang="fr-FR"/>
              <a:t>contrat LRU</a:t>
            </a:r>
            <a:endParaRPr/>
          </a:p>
          <a:p>
            <a:pPr marL="685800" lvl="1" indent="-205740" algn="l" rtl="0">
              <a:lnSpc>
                <a:spcPct val="90000"/>
              </a:lnSpc>
              <a:spcBef>
                <a:spcPts val="500"/>
              </a:spcBef>
              <a:spcAft>
                <a:spcPts val="0"/>
              </a:spcAft>
              <a:buClr>
                <a:schemeClr val="dk1"/>
              </a:buClr>
              <a:buSzPct val="100000"/>
              <a:buChar char="•"/>
            </a:pPr>
            <a:r>
              <a:rPr lang="fr-FR"/>
              <a:t>Contractuels de droit public ou privé</a:t>
            </a:r>
            <a:endParaRPr/>
          </a:p>
          <a:p>
            <a:pPr marL="685800" lvl="1" indent="-205740" algn="l" rtl="0">
              <a:lnSpc>
                <a:spcPct val="90000"/>
              </a:lnSpc>
              <a:spcBef>
                <a:spcPts val="500"/>
              </a:spcBef>
              <a:spcAft>
                <a:spcPts val="0"/>
              </a:spcAft>
              <a:buClr>
                <a:schemeClr val="dk1"/>
              </a:buClr>
              <a:buSzPct val="100000"/>
              <a:buChar char="•"/>
            </a:pPr>
            <a:r>
              <a:rPr lang="fr-FR"/>
              <a:t>« CDI » de la LPR, ou plutôt CDD sans durée garantie </a:t>
            </a:r>
            <a:endParaRPr/>
          </a:p>
          <a:p>
            <a:pPr marL="685800" lvl="1" indent="-205740" algn="l" rtl="0">
              <a:lnSpc>
                <a:spcPct val="90000"/>
              </a:lnSpc>
              <a:spcBef>
                <a:spcPts val="500"/>
              </a:spcBef>
              <a:spcAft>
                <a:spcPts val="0"/>
              </a:spcAft>
              <a:buClr>
                <a:schemeClr val="dk1"/>
              </a:buClr>
              <a:buSzPct val="100000"/>
              <a:buChar char="•"/>
            </a:pPr>
            <a:r>
              <a:rPr lang="fr-FR"/>
              <a:t>etc.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03777fae2b_0_2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Assises de la précarisation</a:t>
            </a:r>
            <a:endParaRPr/>
          </a:p>
        </p:txBody>
      </p:sp>
      <p:sp>
        <p:nvSpPr>
          <p:cNvPr id="220" name="Google Shape;220;g103777fae2b_0_280"/>
          <p:cNvSpPr txBox="1">
            <a:spLocks noGrp="1"/>
          </p:cNvSpPr>
          <p:nvPr>
            <p:ph type="body" idx="1"/>
          </p:nvPr>
        </p:nvSpPr>
        <p:spPr>
          <a:xfrm>
            <a:off x="359775" y="2514602"/>
            <a:ext cx="11512500" cy="4201200"/>
          </a:xfrm>
          <a:prstGeom prst="rect">
            <a:avLst/>
          </a:prstGeom>
          <a:noFill/>
          <a:ln>
            <a:noFill/>
          </a:ln>
        </p:spPr>
        <p:txBody>
          <a:bodyPr spcFirstLastPara="1" wrap="square" lIns="91425" tIns="45700" rIns="91425" bIns="45700" anchor="t" anchorCtr="0">
            <a:noAutofit/>
          </a:bodyPr>
          <a:lstStyle/>
          <a:p>
            <a:pPr marL="457200" lvl="0" indent="-342900" algn="just" rtl="0">
              <a:lnSpc>
                <a:spcPct val="70000"/>
              </a:lnSpc>
              <a:spcBef>
                <a:spcPts val="500"/>
              </a:spcBef>
              <a:spcAft>
                <a:spcPts val="0"/>
              </a:spcAft>
              <a:buSzPts val="1800"/>
              <a:buChar char="•"/>
            </a:pPr>
            <a:r>
              <a:rPr lang="fr-FR"/>
              <a:t>Organisées à Paris au printemps 2022</a:t>
            </a:r>
            <a:endParaRPr/>
          </a:p>
          <a:p>
            <a:pPr marL="0" lvl="0" indent="0" algn="just" rtl="0">
              <a:lnSpc>
                <a:spcPct val="70000"/>
              </a:lnSpc>
              <a:spcBef>
                <a:spcPts val="500"/>
              </a:spcBef>
              <a:spcAft>
                <a:spcPts val="0"/>
              </a:spcAft>
              <a:buNone/>
            </a:pPr>
            <a:endParaRPr/>
          </a:p>
          <a:p>
            <a:pPr marL="457200" lvl="0" indent="-342900" algn="just" rtl="0">
              <a:lnSpc>
                <a:spcPct val="70000"/>
              </a:lnSpc>
              <a:spcBef>
                <a:spcPts val="500"/>
              </a:spcBef>
              <a:spcAft>
                <a:spcPts val="0"/>
              </a:spcAft>
              <a:buSzPts val="1800"/>
              <a:buChar char="•"/>
            </a:pPr>
            <a:r>
              <a:rPr lang="fr-FR"/>
              <a:t>Pour réunir l’ensemble des précarisé-es de l’ESR</a:t>
            </a:r>
            <a:endParaRPr/>
          </a:p>
          <a:p>
            <a:pPr marL="0" lvl="0" indent="0" algn="just" rtl="0">
              <a:lnSpc>
                <a:spcPct val="70000"/>
              </a:lnSpc>
              <a:spcBef>
                <a:spcPts val="500"/>
              </a:spcBef>
              <a:spcAft>
                <a:spcPts val="0"/>
              </a:spcAft>
              <a:buNone/>
            </a:pPr>
            <a:endParaRPr/>
          </a:p>
          <a:p>
            <a:pPr marL="457200" lvl="0" indent="-342900" algn="just" rtl="0">
              <a:lnSpc>
                <a:spcPct val="70000"/>
              </a:lnSpc>
              <a:spcBef>
                <a:spcPts val="500"/>
              </a:spcBef>
              <a:spcAft>
                <a:spcPts val="0"/>
              </a:spcAft>
              <a:buSzPts val="1800"/>
              <a:buChar char="•"/>
            </a:pPr>
            <a:r>
              <a:rPr lang="fr-FR"/>
              <a:t>Rendre visible ces sujets dans le débat présidentiel.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Syndiquez-vous !</a:t>
            </a:r>
            <a:endParaRPr/>
          </a:p>
        </p:txBody>
      </p:sp>
      <p:sp>
        <p:nvSpPr>
          <p:cNvPr id="226" name="Google Shape;226;p13"/>
          <p:cNvSpPr txBox="1">
            <a:spLocks noGrp="1"/>
          </p:cNvSpPr>
          <p:nvPr>
            <p:ph type="body" idx="1"/>
          </p:nvPr>
        </p:nvSpPr>
        <p:spPr>
          <a:xfrm>
            <a:off x="838200" y="1920628"/>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175260" algn="l" rtl="0">
              <a:lnSpc>
                <a:spcPct val="90000"/>
              </a:lnSpc>
              <a:spcBef>
                <a:spcPts val="0"/>
              </a:spcBef>
              <a:spcAft>
                <a:spcPts val="0"/>
              </a:spcAft>
              <a:buClr>
                <a:schemeClr val="dk1"/>
              </a:buClr>
              <a:buSzPct val="100000"/>
              <a:buChar char="•"/>
            </a:pPr>
            <a:r>
              <a:rPr lang="fr-FR" u="sng">
                <a:solidFill>
                  <a:schemeClr val="hlink"/>
                </a:solidFill>
                <a:hlinkClick r:id="rId3"/>
              </a:rPr>
              <a:t>www.snesup.fr</a:t>
            </a: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r>
              <a:rPr lang="fr-FR" b="1"/>
              <a:t>Quelques liens utiles :</a:t>
            </a:r>
            <a:endParaRPr b="1"/>
          </a:p>
          <a:p>
            <a:pPr marL="228600" lvl="0" indent="-175260" algn="l" rtl="0">
              <a:lnSpc>
                <a:spcPct val="90000"/>
              </a:lnSpc>
              <a:spcBef>
                <a:spcPts val="1000"/>
              </a:spcBef>
              <a:spcAft>
                <a:spcPts val="0"/>
              </a:spcAft>
              <a:buSzPct val="100000"/>
              <a:buChar char="•"/>
            </a:pPr>
            <a:r>
              <a:rPr lang="fr-FR"/>
              <a:t>Fiches pratiques, FAQ, Memos</a:t>
            </a:r>
            <a:endParaRPr/>
          </a:p>
          <a:p>
            <a:pPr marL="0" lvl="0" indent="0" algn="l" rtl="0">
              <a:lnSpc>
                <a:spcPct val="90000"/>
              </a:lnSpc>
              <a:spcBef>
                <a:spcPts val="1000"/>
              </a:spcBef>
              <a:spcAft>
                <a:spcPts val="0"/>
              </a:spcAft>
              <a:buNone/>
            </a:pPr>
            <a:r>
              <a:rPr lang="fr-FR"/>
              <a:t>https://www.snesup.fr/rubrique/memos-et-fiches-pratiques</a:t>
            </a:r>
            <a:endParaRPr/>
          </a:p>
          <a:p>
            <a:pPr marL="228600" lvl="0" indent="-175260" algn="l" rtl="0">
              <a:lnSpc>
                <a:spcPct val="90000"/>
              </a:lnSpc>
              <a:spcBef>
                <a:spcPts val="1000"/>
              </a:spcBef>
              <a:spcAft>
                <a:spcPts val="0"/>
              </a:spcAft>
              <a:buSzPct val="100000"/>
              <a:buChar char="•"/>
            </a:pPr>
            <a:r>
              <a:rPr lang="fr-FR"/>
              <a:t>La partie doctorants et jeunes docteurs</a:t>
            </a:r>
            <a:endParaRPr/>
          </a:p>
          <a:p>
            <a:pPr marL="0" lvl="0" indent="0" algn="l" rtl="0">
              <a:lnSpc>
                <a:spcPct val="90000"/>
              </a:lnSpc>
              <a:spcBef>
                <a:spcPts val="1000"/>
              </a:spcBef>
              <a:spcAft>
                <a:spcPts val="0"/>
              </a:spcAft>
              <a:buNone/>
            </a:pPr>
            <a:r>
              <a:rPr lang="fr-FR"/>
              <a:t>https://www.snesup.fr/rubrique/doctorantes-ater-et-post-docs</a:t>
            </a:r>
            <a:endParaRPr/>
          </a:p>
          <a:p>
            <a:pPr marL="228600" lvl="0" indent="-175260" algn="l" rtl="0">
              <a:lnSpc>
                <a:spcPct val="90000"/>
              </a:lnSpc>
              <a:spcBef>
                <a:spcPts val="1000"/>
              </a:spcBef>
              <a:spcAft>
                <a:spcPts val="0"/>
              </a:spcAft>
              <a:buSzPct val="100000"/>
              <a:buChar char="•"/>
            </a:pPr>
            <a:r>
              <a:rPr lang="fr-FR"/>
              <a:t>La partie vacataires</a:t>
            </a:r>
            <a:endParaRPr/>
          </a:p>
          <a:p>
            <a:pPr marL="0" lvl="0" indent="0" algn="l" rtl="0">
              <a:lnSpc>
                <a:spcPct val="90000"/>
              </a:lnSpc>
              <a:spcBef>
                <a:spcPts val="1000"/>
              </a:spcBef>
              <a:spcAft>
                <a:spcPts val="0"/>
              </a:spcAft>
              <a:buNone/>
            </a:pPr>
            <a:r>
              <a:rPr lang="fr-FR"/>
              <a:t>https://www.snesup.fr/rubrique/enseignantes-vacataires</a:t>
            </a:r>
            <a:endParaRPr/>
          </a:p>
          <a:p>
            <a:pPr marL="0" lvl="0" indent="0" algn="l" rtl="0">
              <a:lnSpc>
                <a:spcPct val="90000"/>
              </a:lnSpc>
              <a:spcBef>
                <a:spcPts val="1000"/>
              </a:spcBef>
              <a:spcAft>
                <a:spcPts val="0"/>
              </a:spcAft>
              <a:buNone/>
            </a:pPr>
            <a:r>
              <a:rPr lang="fr-FR"/>
              <a:t> </a:t>
            </a:r>
            <a:endParaRPr/>
          </a:p>
          <a:p>
            <a:pPr marL="228600" lvl="0" indent="-175260" algn="l" rtl="0">
              <a:spcBef>
                <a:spcPts val="1000"/>
              </a:spcBef>
              <a:spcAft>
                <a:spcPts val="0"/>
              </a:spcAft>
              <a:buSzPct val="100000"/>
              <a:buChar char="•"/>
            </a:pPr>
            <a:r>
              <a:rPr lang="fr-FR" u="sng">
                <a:solidFill>
                  <a:schemeClr val="hlink"/>
                </a:solidFill>
                <a:hlinkClick r:id="rId3"/>
              </a:rPr>
              <a:t>facebook.com/snesupfsu</a:t>
            </a:r>
            <a:endParaRPr/>
          </a:p>
          <a:p>
            <a:pPr marL="228600" lvl="0" indent="-175260" algn="l" rtl="0">
              <a:spcBef>
                <a:spcPts val="1000"/>
              </a:spcBef>
              <a:spcAft>
                <a:spcPts val="0"/>
              </a:spcAft>
              <a:buSzPct val="100000"/>
              <a:buChar char="•"/>
            </a:pPr>
            <a:r>
              <a:rPr lang="fr-FR"/>
              <a:t>non-titulaire@snesup.fr - 01 44 79 96 13</a:t>
            </a:r>
            <a:endParaRPr/>
          </a:p>
          <a:p>
            <a:pPr marL="228600" lvl="0" indent="-50800" algn="l" rtl="0">
              <a:lnSpc>
                <a:spcPct val="90000"/>
              </a:lnSpc>
              <a:spcBef>
                <a:spcPts val="1000"/>
              </a:spcBef>
              <a:spcAft>
                <a:spcPts val="0"/>
              </a:spcAft>
              <a:buClr>
                <a:schemeClr val="dk1"/>
              </a:buClr>
              <a:buSzPct val="100000"/>
              <a:buNone/>
            </a:pPr>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Pratique d’une recherche intègre et responsable</a:t>
            </a:r>
            <a:endParaRPr lang="fr-FR" dirty="0"/>
          </a:p>
        </p:txBody>
      </p:sp>
      <p:sp>
        <p:nvSpPr>
          <p:cNvPr id="4" name="Sous-titre 3"/>
          <p:cNvSpPr>
            <a:spLocks noGrp="1"/>
          </p:cNvSpPr>
          <p:nvPr>
            <p:ph type="subTitle" idx="1"/>
          </p:nvPr>
        </p:nvSpPr>
        <p:spPr/>
        <p:txBody>
          <a:bodyPr/>
          <a:lstStyle/>
          <a:p>
            <a:r>
              <a:rPr lang="fr-FR" dirty="0"/>
              <a:t>S</a:t>
            </a:r>
            <a:r>
              <a:rPr lang="fr-FR" dirty="0" smtClean="0"/>
              <a:t>ecteur </a:t>
            </a:r>
            <a:r>
              <a:rPr lang="fr-FR" dirty="0" smtClean="0"/>
              <a:t>Recherche</a:t>
            </a:r>
            <a:endParaRPr lang="fr-FR" dirty="0"/>
          </a:p>
        </p:txBody>
      </p:sp>
    </p:spTree>
    <p:extLst>
      <p:ext uri="{BB962C8B-B14F-4D97-AF65-F5344CB8AC3E}">
        <p14:creationId xmlns:p14="http://schemas.microsoft.com/office/powerpoint/2010/main" val="32865353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l’après-midi</a:t>
            </a:r>
            <a:endParaRPr lang="fr-FR" dirty="0"/>
          </a:p>
        </p:txBody>
      </p:sp>
      <p:sp>
        <p:nvSpPr>
          <p:cNvPr id="3" name="Espace réservé du contenu 2"/>
          <p:cNvSpPr>
            <a:spLocks noGrp="1"/>
          </p:cNvSpPr>
          <p:nvPr>
            <p:ph idx="1"/>
          </p:nvPr>
        </p:nvSpPr>
        <p:spPr/>
        <p:txBody>
          <a:bodyPr>
            <a:normAutofit/>
          </a:bodyPr>
          <a:lstStyle/>
          <a:p>
            <a:pPr algn="just"/>
            <a:r>
              <a:rPr lang="fr-FR" sz="2000" dirty="0" smtClean="0"/>
              <a:t>Replacer ces </a:t>
            </a:r>
            <a:r>
              <a:rPr lang="fr-FR" sz="2000" dirty="0" smtClean="0"/>
              <a:t>questions liés à l’intégrité scientifique </a:t>
            </a:r>
            <a:r>
              <a:rPr lang="fr-FR" sz="2000" dirty="0" smtClean="0"/>
              <a:t>dans votre activité quotidienne de </a:t>
            </a:r>
            <a:r>
              <a:rPr lang="fr-FR" sz="2000" dirty="0" err="1" smtClean="0"/>
              <a:t>doctorant.e</a:t>
            </a:r>
            <a:r>
              <a:rPr lang="fr-FR" sz="2000" dirty="0" smtClean="0"/>
              <a:t>, en étant à l’écoute des spécificités </a:t>
            </a:r>
            <a:r>
              <a:rPr lang="fr-FR" sz="2000" dirty="0" smtClean="0"/>
              <a:t>de </a:t>
            </a:r>
            <a:r>
              <a:rPr lang="fr-FR" sz="2000" dirty="0" smtClean="0"/>
              <a:t>votre discipline</a:t>
            </a:r>
            <a:endParaRPr lang="fr-FR" sz="2000" dirty="0" smtClean="0"/>
          </a:p>
          <a:p>
            <a:pPr algn="just"/>
            <a:r>
              <a:rPr lang="fr-FR" sz="2000" dirty="0"/>
              <a:t>D</a:t>
            </a:r>
            <a:r>
              <a:rPr lang="fr-FR" sz="2000" dirty="0" smtClean="0"/>
              <a:t>iscuter ensemble des moyens de pratiquer une recherche la plus responsable possible avec comme </a:t>
            </a:r>
            <a:r>
              <a:rPr lang="fr-FR" sz="2000" dirty="0" smtClean="0"/>
              <a:t>supports principaux quelques </a:t>
            </a:r>
            <a:r>
              <a:rPr lang="fr-FR" sz="2000" dirty="0" smtClean="0"/>
              <a:t>extraits des textes officiels</a:t>
            </a:r>
          </a:p>
          <a:p>
            <a:pPr marL="0" indent="0">
              <a:buNone/>
            </a:pPr>
            <a:endParaRPr lang="fr-FR" sz="2000" dirty="0" smtClean="0"/>
          </a:p>
        </p:txBody>
      </p:sp>
    </p:spTree>
    <p:extLst>
      <p:ext uri="{BB962C8B-B14F-4D97-AF65-F5344CB8AC3E}">
        <p14:creationId xmlns:p14="http://schemas.microsoft.com/office/powerpoint/2010/main" val="258796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0564" y="298769"/>
            <a:ext cx="10972800" cy="4525963"/>
          </a:xfrm>
        </p:spPr>
        <p:txBody>
          <a:bodyPr/>
          <a:lstStyle/>
          <a:p>
            <a:endParaRPr lang="fr-FR" sz="2800" dirty="0" smtClean="0"/>
          </a:p>
          <a:p>
            <a:r>
              <a:rPr lang="fr-FR" sz="2800" dirty="0" smtClean="0"/>
              <a:t>Tour de table rapide</a:t>
            </a:r>
            <a:endParaRPr lang="fr-FR" sz="2800" dirty="0" smtClean="0"/>
          </a:p>
          <a:p>
            <a:endParaRPr lang="fr-FR" dirty="0"/>
          </a:p>
        </p:txBody>
      </p:sp>
      <p:sp>
        <p:nvSpPr>
          <p:cNvPr id="7" name="Rectangle 6"/>
          <p:cNvSpPr/>
          <p:nvPr/>
        </p:nvSpPr>
        <p:spPr>
          <a:xfrm>
            <a:off x="400564" y="1628097"/>
            <a:ext cx="11726895" cy="1323439"/>
          </a:xfrm>
          <a:prstGeom prst="rect">
            <a:avLst/>
          </a:prstGeom>
        </p:spPr>
        <p:txBody>
          <a:bodyPr wrap="square">
            <a:spAutoFit/>
          </a:bodyPr>
          <a:lstStyle/>
          <a:p>
            <a:pPr lvl="1" algn="just"/>
            <a:r>
              <a:rPr lang="is-IS" sz="1600" dirty="0">
                <a:latin typeface="Wingdings"/>
                <a:ea typeface="Wingdings"/>
                <a:cs typeface="Wingdings"/>
                <a:sym typeface="Wingdings"/>
              </a:rPr>
              <a:t></a:t>
            </a:r>
            <a:r>
              <a:rPr lang="is-IS" sz="1600" dirty="0"/>
              <a:t>Depuis le 25 mai </a:t>
            </a:r>
            <a:r>
              <a:rPr lang="is-IS" sz="1600" dirty="0" smtClean="0"/>
              <a:t>2016 (</a:t>
            </a:r>
            <a:r>
              <a:rPr lang="is-IS" sz="1600" b="1" u="sng" dirty="0" smtClean="0"/>
              <a:t>décret</a:t>
            </a:r>
            <a:r>
              <a:rPr lang="is-IS" sz="1600" dirty="0" smtClean="0"/>
              <a:t>), </a:t>
            </a:r>
            <a:r>
              <a:rPr lang="is-IS" sz="1600" dirty="0"/>
              <a:t>les Ecoles Doctorales sont tenues d’inclure une initation à l’éthique de la recherche et à l’intégrité scientifique : </a:t>
            </a:r>
          </a:p>
          <a:p>
            <a:pPr lvl="1" algn="just"/>
            <a:r>
              <a:rPr lang="is-IS" sz="1600" dirty="0">
                <a:latin typeface="Wingdings"/>
                <a:ea typeface="Wingdings"/>
                <a:cs typeface="Wingdings"/>
                <a:sym typeface="Wingdings"/>
              </a:rPr>
              <a:t></a:t>
            </a:r>
            <a:r>
              <a:rPr lang="fr-FR" sz="1600" b="1" i="1" dirty="0">
                <a:sym typeface="Wingdings"/>
              </a:rPr>
              <a:t>en avez-vous déjà suivie une ? est-ce prévue ? Quelles en étaient les modalités </a:t>
            </a:r>
            <a:r>
              <a:rPr lang="fr-FR" sz="1600" b="1" i="1" dirty="0" smtClean="0">
                <a:sym typeface="Wingdings"/>
              </a:rPr>
              <a:t>? Vous en rappelez vous ?</a:t>
            </a:r>
            <a:endParaRPr lang="fr-FR" sz="1600" b="1" i="1" dirty="0">
              <a:sym typeface="Wingdings"/>
            </a:endParaRPr>
          </a:p>
          <a:p>
            <a:pPr lvl="1" algn="just"/>
            <a:r>
              <a:rPr lang="fr-FR" sz="1600" b="1" i="1" dirty="0">
                <a:sym typeface="Wingdings"/>
              </a:rPr>
              <a:t>Vous parle t-on de ces thèmes au sein de votre équipe de recherche ? Avez-vous été sensibilisé au cours du M2 ? Avant </a:t>
            </a:r>
            <a:r>
              <a:rPr lang="fr-FR" sz="1600" b="1" i="1" dirty="0" smtClean="0">
                <a:sym typeface="Wingdings"/>
              </a:rPr>
              <a:t>? Quelle est votre domaine de recherche ?</a:t>
            </a:r>
            <a:endParaRPr lang="fr-FR" dirty="0"/>
          </a:p>
        </p:txBody>
      </p:sp>
    </p:spTree>
    <p:extLst>
      <p:ext uri="{BB962C8B-B14F-4D97-AF65-F5344CB8AC3E}">
        <p14:creationId xmlns:p14="http://schemas.microsoft.com/office/powerpoint/2010/main" val="3199503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quoi parle t</a:t>
            </a:r>
            <a:r>
              <a:rPr lang="fr-FR" dirty="0"/>
              <a:t>-</a:t>
            </a:r>
            <a:r>
              <a:rPr lang="fr-FR" dirty="0" smtClean="0"/>
              <a:t>on ?</a:t>
            </a:r>
            <a:endParaRPr lang="fr-FR" dirty="0"/>
          </a:p>
        </p:txBody>
      </p:sp>
      <p:sp>
        <p:nvSpPr>
          <p:cNvPr id="3" name="Espace réservé du contenu 2"/>
          <p:cNvSpPr>
            <a:spLocks noGrp="1"/>
          </p:cNvSpPr>
          <p:nvPr>
            <p:ph idx="1"/>
          </p:nvPr>
        </p:nvSpPr>
        <p:spPr/>
        <p:txBody>
          <a:bodyPr>
            <a:normAutofit/>
          </a:bodyPr>
          <a:lstStyle/>
          <a:p>
            <a:pPr algn="just"/>
            <a:r>
              <a:rPr lang="fr-FR" sz="2400" spc="-1" dirty="0" smtClean="0">
                <a:solidFill>
                  <a:srgbClr val="000000"/>
                </a:solidFill>
              </a:rPr>
              <a:t>En réponses à des cas de méconduites scientifiques, </a:t>
            </a:r>
            <a:r>
              <a:rPr lang="fr-FR" sz="2400" spc="-1" dirty="0">
                <a:solidFill>
                  <a:srgbClr val="000000"/>
                </a:solidFill>
              </a:rPr>
              <a:t>u</a:t>
            </a:r>
            <a:r>
              <a:rPr lang="fr-FR" sz="2400" spc="-1" dirty="0" smtClean="0">
                <a:solidFill>
                  <a:srgbClr val="000000"/>
                </a:solidFill>
              </a:rPr>
              <a:t>ne </a:t>
            </a:r>
            <a:r>
              <a:rPr lang="fr-FR" sz="2400" spc="-1" dirty="0">
                <a:solidFill>
                  <a:srgbClr val="000000"/>
                </a:solidFill>
              </a:rPr>
              <a:t>série de </a:t>
            </a:r>
            <a:r>
              <a:rPr lang="fr-FR" sz="2400" spc="-1" dirty="0" smtClean="0">
                <a:solidFill>
                  <a:srgbClr val="000000"/>
                </a:solidFill>
              </a:rPr>
              <a:t>corpus de textes a été impulsée notamment lors </a:t>
            </a:r>
            <a:r>
              <a:rPr lang="fr-FR" sz="2400" spc="-1" dirty="0">
                <a:solidFill>
                  <a:srgbClr val="000000"/>
                </a:solidFill>
              </a:rPr>
              <a:t>de la décennie </a:t>
            </a:r>
            <a:r>
              <a:rPr lang="fr-FR" sz="2400" spc="-1" dirty="0" smtClean="0">
                <a:solidFill>
                  <a:srgbClr val="000000"/>
                </a:solidFill>
              </a:rPr>
              <a:t>précédente pour mettre à jour une </a:t>
            </a:r>
            <a:r>
              <a:rPr lang="fr-FR" sz="2400" spc="-1" dirty="0">
                <a:solidFill>
                  <a:srgbClr val="000000"/>
                </a:solidFill>
              </a:rPr>
              <a:t>réflexion sur les pratiques, les responsabilités et les institutions des chercheurs en matière d'</a:t>
            </a:r>
            <a:r>
              <a:rPr lang="fr-FR" sz="2400" b="1" spc="-1" dirty="0">
                <a:solidFill>
                  <a:srgbClr val="000000"/>
                </a:solidFill>
              </a:rPr>
              <a:t>éthique</a:t>
            </a:r>
            <a:r>
              <a:rPr lang="fr-FR" sz="2400" spc="-1" dirty="0">
                <a:solidFill>
                  <a:srgbClr val="000000"/>
                </a:solidFill>
              </a:rPr>
              <a:t> ou </a:t>
            </a:r>
            <a:r>
              <a:rPr lang="fr-FR" sz="2400" spc="-1" dirty="0" smtClean="0">
                <a:solidFill>
                  <a:srgbClr val="000000"/>
                </a:solidFill>
              </a:rPr>
              <a:t>d'appropriation </a:t>
            </a:r>
            <a:r>
              <a:rPr lang="fr-FR" sz="2400" spc="-1" dirty="0">
                <a:solidFill>
                  <a:srgbClr val="000000"/>
                </a:solidFill>
              </a:rPr>
              <a:t>des notions </a:t>
            </a:r>
            <a:r>
              <a:rPr lang="fr-FR" sz="2400" b="1" spc="-1" dirty="0">
                <a:solidFill>
                  <a:srgbClr val="000000"/>
                </a:solidFill>
              </a:rPr>
              <a:t>d'intégrité </a:t>
            </a:r>
            <a:r>
              <a:rPr lang="fr-FR" sz="2400" b="1" spc="-1" dirty="0" smtClean="0">
                <a:solidFill>
                  <a:srgbClr val="000000"/>
                </a:solidFill>
              </a:rPr>
              <a:t>scientifique (IS)</a:t>
            </a:r>
            <a:r>
              <a:rPr lang="fr-FR" sz="2400" spc="-1" dirty="0" smtClean="0">
                <a:solidFill>
                  <a:srgbClr val="000000"/>
                </a:solidFill>
              </a:rPr>
              <a:t>, </a:t>
            </a:r>
            <a:r>
              <a:rPr lang="fr-FR" sz="2400" spc="-1" dirty="0">
                <a:solidFill>
                  <a:srgbClr val="000000"/>
                </a:solidFill>
              </a:rPr>
              <a:t>ou de </a:t>
            </a:r>
            <a:r>
              <a:rPr lang="fr-FR" sz="2400" b="1" spc="-1" dirty="0">
                <a:solidFill>
                  <a:srgbClr val="000000"/>
                </a:solidFill>
              </a:rPr>
              <a:t>déontologie</a:t>
            </a:r>
            <a:r>
              <a:rPr lang="fr-FR" sz="2400" spc="-1" dirty="0" smtClean="0">
                <a:solidFill>
                  <a:srgbClr val="000000"/>
                </a:solidFill>
              </a:rPr>
              <a:t>.</a:t>
            </a:r>
          </a:p>
          <a:p>
            <a:pPr algn="just"/>
            <a:endParaRPr lang="fr-FR" sz="2400" spc="-1" dirty="0">
              <a:solidFill>
                <a:srgbClr val="000000"/>
              </a:solidFill>
              <a:latin typeface="Arial"/>
            </a:endParaRPr>
          </a:p>
          <a:p>
            <a:pPr lvl="1" algn="just"/>
            <a:r>
              <a:rPr lang="fr-FR" sz="2000" spc="-1" dirty="0" smtClean="0">
                <a:solidFill>
                  <a:srgbClr val="000000"/>
                </a:solidFill>
                <a:latin typeface="Arial"/>
              </a:rPr>
              <a:t>Ex. : déclaration </a:t>
            </a:r>
            <a:r>
              <a:rPr lang="fr-FR" sz="2000" spc="-1" dirty="0">
                <a:solidFill>
                  <a:srgbClr val="000000"/>
                </a:solidFill>
                <a:latin typeface="Arial"/>
              </a:rPr>
              <a:t>de Singapour (2010), Manifeste Slow science (2010), </a:t>
            </a:r>
            <a:r>
              <a:rPr lang="fr-FR" sz="2000" spc="-1" dirty="0" smtClean="0">
                <a:solidFill>
                  <a:srgbClr val="000000"/>
                </a:solidFill>
                <a:latin typeface="Arial"/>
              </a:rPr>
              <a:t>Code </a:t>
            </a:r>
            <a:r>
              <a:rPr lang="fr-FR" sz="2000" spc="-1" dirty="0">
                <a:solidFill>
                  <a:srgbClr val="000000"/>
                </a:solidFill>
                <a:latin typeface="Arial"/>
              </a:rPr>
              <a:t>européen ALLEA (2011, 17), San Francisco (2012), Hong Kong (2017), ENRIO </a:t>
            </a:r>
            <a:r>
              <a:rPr lang="fr-FR" sz="2000" spc="-1" dirty="0" err="1">
                <a:solidFill>
                  <a:srgbClr val="000000"/>
                </a:solidFill>
                <a:latin typeface="Arial"/>
              </a:rPr>
              <a:t>Handbook</a:t>
            </a:r>
            <a:r>
              <a:rPr lang="fr-FR" sz="2000" spc="-1" dirty="0">
                <a:solidFill>
                  <a:srgbClr val="000000"/>
                </a:solidFill>
                <a:latin typeface="Arial"/>
              </a:rPr>
              <a:t> (2019), Bonn (2020</a:t>
            </a:r>
            <a:r>
              <a:rPr lang="fr-FR" sz="2000" spc="-1" dirty="0" smtClean="0">
                <a:solidFill>
                  <a:srgbClr val="000000"/>
                </a:solidFill>
                <a:latin typeface="Arial"/>
              </a:rPr>
              <a:t>)</a:t>
            </a:r>
            <a:r>
              <a:rPr lang="is-IS" sz="2000" spc="-1" dirty="0" smtClean="0">
                <a:solidFill>
                  <a:srgbClr val="000000"/>
                </a:solidFill>
                <a:latin typeface="Arial"/>
              </a:rPr>
              <a:t>…</a:t>
            </a:r>
            <a:endParaRPr lang="fr-FR" sz="2000" spc="-1" dirty="0">
              <a:solidFill>
                <a:srgbClr val="000000"/>
              </a:solidFill>
              <a:latin typeface="Arial"/>
            </a:endParaRPr>
          </a:p>
          <a:p>
            <a:pPr marL="0" indent="0" algn="just">
              <a:buNone/>
            </a:pPr>
            <a:endParaRPr lang="fr-FR" dirty="0"/>
          </a:p>
        </p:txBody>
      </p:sp>
    </p:spTree>
    <p:extLst>
      <p:ext uri="{BB962C8B-B14F-4D97-AF65-F5344CB8AC3E}">
        <p14:creationId xmlns:p14="http://schemas.microsoft.com/office/powerpoint/2010/main" val="37885584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Image 3" descr="Capture d’écran 2021-04-09 à 14.58.40.png"/>
          <p:cNvPicPr/>
          <p:nvPr/>
        </p:nvPicPr>
        <p:blipFill>
          <a:blip r:embed="rId3"/>
          <a:stretch/>
        </p:blipFill>
        <p:spPr>
          <a:xfrm>
            <a:off x="2430305" y="371231"/>
            <a:ext cx="6779390" cy="5825520"/>
          </a:xfrm>
          <a:prstGeom prst="rect">
            <a:avLst/>
          </a:prstGeom>
          <a:ln>
            <a:noFill/>
          </a:ln>
        </p:spPr>
      </p:pic>
      <p:sp>
        <p:nvSpPr>
          <p:cNvPr id="96" name="CustomShape 1"/>
          <p:cNvSpPr/>
          <p:nvPr/>
        </p:nvSpPr>
        <p:spPr>
          <a:xfrm>
            <a:off x="41280" y="6554520"/>
            <a:ext cx="577872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0" strike="noStrike" spc="-1" dirty="0">
                <a:solidFill>
                  <a:srgbClr val="000000"/>
                </a:solidFill>
                <a:latin typeface="Calibri"/>
              </a:rPr>
              <a:t>Déclaration de l’intégrité scientifique de Singapour (2010</a:t>
            </a:r>
            <a:r>
              <a:rPr lang="fr-FR" sz="1400" b="0" strike="noStrike" spc="-1" dirty="0" smtClean="0">
                <a:solidFill>
                  <a:srgbClr val="000000"/>
                </a:solidFill>
                <a:latin typeface="Calibri"/>
              </a:rPr>
              <a:t>) : un des premiers textes qui a servi de base aux chartes institutionnelles</a:t>
            </a:r>
            <a:endParaRPr lang="fr-FR" sz="1400" b="0" strike="noStrike" spc="-1" dirty="0">
              <a:latin typeface="Arial"/>
            </a:endParaRPr>
          </a:p>
        </p:txBody>
      </p:sp>
    </p:spTree>
    <p:extLst>
      <p:ext uri="{BB962C8B-B14F-4D97-AF65-F5344CB8AC3E}">
        <p14:creationId xmlns:p14="http://schemas.microsoft.com/office/powerpoint/2010/main" val="1548573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riangle isocèle 23"/>
          <p:cNvSpPr/>
          <p:nvPr/>
        </p:nvSpPr>
        <p:spPr>
          <a:xfrm>
            <a:off x="2163631" y="2770643"/>
            <a:ext cx="7708419" cy="3024730"/>
          </a:xfrm>
          <a:prstGeom prst="triangle">
            <a:avLst/>
          </a:prstGeom>
          <a:gradFill flip="none" rotWithShape="1">
            <a:gsLst>
              <a:gs pos="0">
                <a:schemeClr val="accent6">
                  <a:tint val="50000"/>
                  <a:satMod val="300000"/>
                  <a:alpha val="28000"/>
                </a:schemeClr>
              </a:gs>
              <a:gs pos="35000">
                <a:schemeClr val="accent6">
                  <a:tint val="37000"/>
                  <a:satMod val="300000"/>
                  <a:alpha val="28000"/>
                </a:schemeClr>
              </a:gs>
              <a:gs pos="100000">
                <a:schemeClr val="accent6">
                  <a:tint val="15000"/>
                  <a:satMod val="350000"/>
                  <a:alpha val="28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graphicFrame>
        <p:nvGraphicFramePr>
          <p:cNvPr id="100" name="Table 1"/>
          <p:cNvGraphicFramePr/>
          <p:nvPr>
            <p:extLst>
              <p:ext uri="{D42A27DB-BD31-4B8C-83A1-F6EECF244321}">
                <p14:modId xmlns:p14="http://schemas.microsoft.com/office/powerpoint/2010/main" val="3356516260"/>
              </p:ext>
            </p:extLst>
          </p:nvPr>
        </p:nvGraphicFramePr>
        <p:xfrm>
          <a:off x="1047707" y="1291246"/>
          <a:ext cx="10318080" cy="1003123"/>
        </p:xfrm>
        <a:graphic>
          <a:graphicData uri="http://schemas.openxmlformats.org/drawingml/2006/table">
            <a:tbl>
              <a:tblPr/>
              <a:tblGrid>
                <a:gridCol w="3439200"/>
                <a:gridCol w="3439200"/>
                <a:gridCol w="3439680"/>
              </a:tblGrid>
              <a:tr h="170030">
                <a:tc>
                  <a:txBody>
                    <a:bodyPr/>
                    <a:lstStyle/>
                    <a:p>
                      <a:pPr algn="ctr">
                        <a:lnSpc>
                          <a:spcPct val="100000"/>
                        </a:lnSpc>
                      </a:pPr>
                      <a:r>
                        <a:rPr lang="fr-FR" sz="1800" b="1" strike="noStrike" spc="-1" dirty="0">
                          <a:solidFill>
                            <a:srgbClr val="FFFFFF"/>
                          </a:solidFill>
                          <a:latin typeface="Calibri"/>
                        </a:rPr>
                        <a:t>Déontologie</a:t>
                      </a:r>
                      <a:endParaRPr lang="fr-FR" sz="1800" b="0" strike="noStrike" spc="-1" dirty="0">
                        <a:latin typeface="Arial"/>
                      </a:endParaRPr>
                    </a:p>
                  </a:txBody>
                  <a:tcPr marL="121920" marR="121920">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fr-FR" sz="1800" b="1" strike="noStrike" spc="-1" dirty="0">
                          <a:solidFill>
                            <a:srgbClr val="FFFFFF"/>
                          </a:solidFill>
                          <a:latin typeface="Calibri"/>
                        </a:rPr>
                        <a:t>Intégrité scientifique</a:t>
                      </a:r>
                      <a:endParaRPr lang="fr-FR" sz="1800" b="0" strike="noStrike" spc="-1" dirty="0">
                        <a:latin typeface="Arial"/>
                      </a:endParaRPr>
                    </a:p>
                  </a:txBody>
                  <a:tcPr marL="121920" marR="121920">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fr-FR" sz="1800" b="1" strike="noStrike" spc="-1" dirty="0">
                          <a:solidFill>
                            <a:srgbClr val="FFFFFF"/>
                          </a:solidFill>
                          <a:latin typeface="Calibri"/>
                        </a:rPr>
                        <a:t>Ethique</a:t>
                      </a:r>
                      <a:endParaRPr lang="fr-FR" sz="1800" b="0" strike="noStrike" spc="-1" dirty="0">
                        <a:latin typeface="Arial"/>
                      </a:endParaRPr>
                    </a:p>
                  </a:txBody>
                  <a:tcPr marL="121920" marR="121920">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r>
              <a:tr h="637363">
                <a:tc>
                  <a:txBody>
                    <a:bodyPr/>
                    <a:lstStyle/>
                    <a:p>
                      <a:pPr algn="ctr">
                        <a:lnSpc>
                          <a:spcPct val="100000"/>
                        </a:lnSpc>
                      </a:pPr>
                      <a:r>
                        <a:rPr lang="fr-FR" dirty="0" smtClean="0"/>
                        <a:t>LES INSTITUTIONS,</a:t>
                      </a:r>
                      <a:br>
                        <a:rPr lang="fr-FR" dirty="0" smtClean="0"/>
                      </a:br>
                      <a:r>
                        <a:rPr lang="fr-FR" dirty="0" smtClean="0"/>
                        <a:t>L’</a:t>
                      </a:r>
                      <a:r>
                        <a:rPr lang="fr-FR" baseline="0" dirty="0" smtClean="0"/>
                        <a:t> ECOLE DOCTORALE</a:t>
                      </a:r>
                      <a:endParaRPr lang="fr-FR" dirty="0"/>
                    </a:p>
                  </a:txBody>
                  <a:tcPr marL="121920" marR="12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fr-FR" dirty="0" smtClean="0"/>
                        <a:t>LE</a:t>
                      </a:r>
                      <a:r>
                        <a:rPr lang="fr-FR" baseline="0" dirty="0" smtClean="0"/>
                        <a:t>/LA </a:t>
                      </a:r>
                      <a:r>
                        <a:rPr lang="fr-FR" dirty="0" smtClean="0"/>
                        <a:t>DOCTORANT.E</a:t>
                      </a:r>
                      <a:endParaRPr lang="fr-FR" dirty="0"/>
                    </a:p>
                  </a:txBody>
                  <a:tcPr marL="121920" marR="12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fr-FR" dirty="0" smtClean="0"/>
                        <a:t>LE</a:t>
                      </a:r>
                      <a:r>
                        <a:rPr lang="fr-FR" baseline="0" dirty="0" smtClean="0"/>
                        <a:t> </a:t>
                      </a:r>
                      <a:r>
                        <a:rPr lang="fr-FR" dirty="0" smtClean="0"/>
                        <a:t>CERCLE </a:t>
                      </a:r>
                      <a:r>
                        <a:rPr lang="fr-FR" dirty="0" smtClean="0"/>
                        <a:t>PROCHE</a:t>
                      </a:r>
                      <a:endParaRPr lang="fr-FR" dirty="0"/>
                    </a:p>
                  </a:txBody>
                  <a:tcPr marL="121920" marR="12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r>
            </a:tbl>
          </a:graphicData>
        </a:graphic>
      </p:graphicFrame>
      <p:sp>
        <p:nvSpPr>
          <p:cNvPr id="101" name="CustomShape 2"/>
          <p:cNvSpPr/>
          <p:nvPr/>
        </p:nvSpPr>
        <p:spPr>
          <a:xfrm>
            <a:off x="5270027" y="5977800"/>
            <a:ext cx="12191520" cy="85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000" b="0" strike="noStrike" spc="-1" dirty="0" smtClean="0">
                <a:solidFill>
                  <a:srgbClr val="000000"/>
                </a:solidFill>
                <a:latin typeface="Calibri"/>
              </a:rPr>
              <a:t> </a:t>
            </a:r>
            <a:endParaRPr lang="fr-FR" sz="1000" b="0" strike="noStrike" spc="-1" dirty="0">
              <a:latin typeface="Arial"/>
            </a:endParaRPr>
          </a:p>
        </p:txBody>
      </p:sp>
      <p:graphicFrame>
        <p:nvGraphicFramePr>
          <p:cNvPr id="5" name="Table 1"/>
          <p:cNvGraphicFramePr/>
          <p:nvPr>
            <p:extLst>
              <p:ext uri="{D42A27DB-BD31-4B8C-83A1-F6EECF244321}">
                <p14:modId xmlns:p14="http://schemas.microsoft.com/office/powerpoint/2010/main" val="1784011168"/>
              </p:ext>
            </p:extLst>
          </p:nvPr>
        </p:nvGraphicFramePr>
        <p:xfrm>
          <a:off x="7926107" y="5326120"/>
          <a:ext cx="3439680" cy="737561"/>
        </p:xfrm>
        <a:graphic>
          <a:graphicData uri="http://schemas.openxmlformats.org/drawingml/2006/table">
            <a:tbl>
              <a:tblPr/>
              <a:tblGrid>
                <a:gridCol w="3439680"/>
              </a:tblGrid>
              <a:tr h="213363">
                <a:tc>
                  <a:txBody>
                    <a:bodyPr/>
                    <a:lstStyle/>
                    <a:p>
                      <a:pPr algn="ctr">
                        <a:lnSpc>
                          <a:spcPct val="100000"/>
                        </a:lnSpc>
                      </a:pPr>
                      <a:r>
                        <a:rPr lang="fr-FR" sz="1800" b="1" strike="noStrike" spc="-1" dirty="0">
                          <a:solidFill>
                            <a:srgbClr val="FFFFFF"/>
                          </a:solidFill>
                          <a:latin typeface="Calibri"/>
                        </a:rPr>
                        <a:t>Ethique</a:t>
                      </a:r>
                      <a:endParaRPr lang="fr-FR" sz="1800" b="0" strike="noStrike" spc="-1" dirty="0">
                        <a:latin typeface="Arial"/>
                      </a:endParaRPr>
                    </a:p>
                  </a:txBody>
                  <a:tcPr marL="121920" marR="121920">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C0504D"/>
                    </a:solidFill>
                  </a:tcPr>
                </a:tc>
              </a:tr>
              <a:tr h="371801">
                <a:tc>
                  <a:txBody>
                    <a:bodyPr/>
                    <a:lstStyle/>
                    <a:p>
                      <a:pPr algn="ctr">
                        <a:lnSpc>
                          <a:spcPct val="100000"/>
                        </a:lnSpc>
                      </a:pPr>
                      <a:r>
                        <a:rPr lang="fr-FR" dirty="0" smtClean="0"/>
                        <a:t>Morale</a:t>
                      </a:r>
                      <a:r>
                        <a:rPr lang="fr-FR" baseline="0" dirty="0" smtClean="0"/>
                        <a:t> de groupe culturel</a:t>
                      </a:r>
                      <a:endParaRPr lang="fr-FR" dirty="0"/>
                    </a:p>
                  </a:txBody>
                  <a:tcPr marL="121920" marR="12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r>
            </a:tbl>
          </a:graphicData>
        </a:graphic>
      </p:graphicFrame>
      <p:graphicFrame>
        <p:nvGraphicFramePr>
          <p:cNvPr id="6" name="Table 1"/>
          <p:cNvGraphicFramePr/>
          <p:nvPr>
            <p:extLst>
              <p:ext uri="{D42A27DB-BD31-4B8C-83A1-F6EECF244321}">
                <p14:modId xmlns:p14="http://schemas.microsoft.com/office/powerpoint/2010/main" val="2049613535"/>
              </p:ext>
            </p:extLst>
          </p:nvPr>
        </p:nvGraphicFramePr>
        <p:xfrm>
          <a:off x="4486907" y="2713381"/>
          <a:ext cx="3439200" cy="829672"/>
        </p:xfrm>
        <a:graphic>
          <a:graphicData uri="http://schemas.openxmlformats.org/drawingml/2006/table">
            <a:tbl>
              <a:tblPr/>
              <a:tblGrid>
                <a:gridCol w="3439200"/>
              </a:tblGrid>
              <a:tr h="266223">
                <a:tc>
                  <a:txBody>
                    <a:bodyPr/>
                    <a:lstStyle/>
                    <a:p>
                      <a:pPr algn="ctr">
                        <a:lnSpc>
                          <a:spcPct val="100000"/>
                        </a:lnSpc>
                      </a:pPr>
                      <a:r>
                        <a:rPr lang="fr-FR" sz="1800" b="1" strike="noStrike" spc="-1" dirty="0">
                          <a:solidFill>
                            <a:srgbClr val="FFFFFF"/>
                          </a:solidFill>
                          <a:latin typeface="Calibri"/>
                        </a:rPr>
                        <a:t>Intégrité scientifique</a:t>
                      </a:r>
                      <a:endParaRPr lang="fr-FR" sz="1800" b="0" strike="noStrike" spc="-1" dirty="0">
                        <a:latin typeface="Arial"/>
                      </a:endParaRPr>
                    </a:p>
                  </a:txBody>
                  <a:tcPr marL="121920" marR="121920">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C0504D"/>
                    </a:solidFill>
                  </a:tcPr>
                </a:tc>
              </a:tr>
              <a:tr h="463912">
                <a:tc>
                  <a:txBody>
                    <a:bodyPr/>
                    <a:lstStyle/>
                    <a:p>
                      <a:pPr algn="ctr">
                        <a:lnSpc>
                          <a:spcPct val="100000"/>
                        </a:lnSpc>
                      </a:pPr>
                      <a:r>
                        <a:rPr lang="fr-FR" dirty="0" smtClean="0"/>
                        <a:t>Morale individuelle</a:t>
                      </a:r>
                      <a:endParaRPr lang="fr-FR" dirty="0"/>
                    </a:p>
                  </a:txBody>
                  <a:tcPr marL="121920" marR="12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r>
            </a:tbl>
          </a:graphicData>
        </a:graphic>
      </p:graphicFrame>
      <p:graphicFrame>
        <p:nvGraphicFramePr>
          <p:cNvPr id="7" name="Table 1"/>
          <p:cNvGraphicFramePr/>
          <p:nvPr>
            <p:extLst>
              <p:ext uri="{D42A27DB-BD31-4B8C-83A1-F6EECF244321}">
                <p14:modId xmlns:p14="http://schemas.microsoft.com/office/powerpoint/2010/main" val="3376449042"/>
              </p:ext>
            </p:extLst>
          </p:nvPr>
        </p:nvGraphicFramePr>
        <p:xfrm>
          <a:off x="1048187" y="5368638"/>
          <a:ext cx="3439200" cy="853471"/>
        </p:xfrm>
        <a:graphic>
          <a:graphicData uri="http://schemas.openxmlformats.org/drawingml/2006/table">
            <a:tbl>
              <a:tblPr/>
              <a:tblGrid>
                <a:gridCol w="3439200"/>
              </a:tblGrid>
              <a:tr h="279880">
                <a:tc>
                  <a:txBody>
                    <a:bodyPr/>
                    <a:lstStyle/>
                    <a:p>
                      <a:pPr algn="ctr">
                        <a:lnSpc>
                          <a:spcPct val="100000"/>
                        </a:lnSpc>
                      </a:pPr>
                      <a:r>
                        <a:rPr lang="fr-FR" sz="1800" b="1" strike="noStrike" spc="-1" dirty="0">
                          <a:solidFill>
                            <a:srgbClr val="FFFFFF"/>
                          </a:solidFill>
                          <a:latin typeface="Calibri"/>
                        </a:rPr>
                        <a:t>Déontologie</a:t>
                      </a:r>
                      <a:endParaRPr lang="fr-FR" sz="1800" b="0" strike="noStrike" spc="-1" dirty="0">
                        <a:latin typeface="Arial"/>
                      </a:endParaRPr>
                    </a:p>
                  </a:txBody>
                  <a:tcPr marL="121920" marR="121920">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r>
              <a:tr h="487711">
                <a:tc>
                  <a:txBody>
                    <a:bodyPr/>
                    <a:lstStyle/>
                    <a:p>
                      <a:pPr algn="ctr">
                        <a:lnSpc>
                          <a:spcPct val="100000"/>
                        </a:lnSpc>
                      </a:pPr>
                      <a:r>
                        <a:rPr lang="fr-FR" dirty="0" smtClean="0"/>
                        <a:t>Morale sociale</a:t>
                      </a:r>
                      <a:endParaRPr lang="fr-FR" dirty="0"/>
                    </a:p>
                  </a:txBody>
                  <a:tcPr marL="121920" marR="121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r>
            </a:tbl>
          </a:graphicData>
        </a:graphic>
      </p:graphicFrame>
      <p:sp>
        <p:nvSpPr>
          <p:cNvPr id="16" name="Rectangle 15"/>
          <p:cNvSpPr/>
          <p:nvPr/>
        </p:nvSpPr>
        <p:spPr>
          <a:xfrm rot="19781295">
            <a:off x="1602990" y="3505200"/>
            <a:ext cx="2365401" cy="646331"/>
          </a:xfrm>
          <a:prstGeom prst="rect">
            <a:avLst/>
          </a:prstGeom>
          <a:noFill/>
        </p:spPr>
        <p:txBody>
          <a:bodyPr wrap="none" lIns="91440" tIns="45720" rIns="91440" bIns="45720">
            <a:spAutoFit/>
          </a:bodyPr>
          <a:lstStyle/>
          <a:p>
            <a:pPr algn="ctr"/>
            <a:r>
              <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&lt;</a:t>
            </a:r>
            <a:r>
              <a:rPr lang="fr-F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tension&gt;</a:t>
            </a:r>
            <a:endPar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1" name="Rectangle 20"/>
          <p:cNvSpPr/>
          <p:nvPr/>
        </p:nvSpPr>
        <p:spPr>
          <a:xfrm rot="2660308">
            <a:off x="8463247" y="3505199"/>
            <a:ext cx="2365401" cy="646331"/>
          </a:xfrm>
          <a:prstGeom prst="rect">
            <a:avLst/>
          </a:prstGeom>
          <a:noFill/>
        </p:spPr>
        <p:txBody>
          <a:bodyPr wrap="none" lIns="91440" tIns="45720" rIns="91440" bIns="45720">
            <a:spAutoFit/>
          </a:bodyPr>
          <a:lstStyle/>
          <a:p>
            <a:pPr algn="ctr"/>
            <a:r>
              <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&lt;</a:t>
            </a:r>
            <a:r>
              <a:rPr lang="fr-F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tension&gt;</a:t>
            </a:r>
            <a:endPar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2" name="Rectangle 21"/>
          <p:cNvSpPr/>
          <p:nvPr/>
        </p:nvSpPr>
        <p:spPr>
          <a:xfrm>
            <a:off x="4995558" y="5795374"/>
            <a:ext cx="2365401" cy="646331"/>
          </a:xfrm>
          <a:prstGeom prst="rect">
            <a:avLst/>
          </a:prstGeom>
          <a:noFill/>
        </p:spPr>
        <p:txBody>
          <a:bodyPr wrap="none" lIns="91440" tIns="45720" rIns="91440" bIns="45720">
            <a:spAutoFit/>
          </a:bodyPr>
          <a:lstStyle/>
          <a:p>
            <a:pPr algn="ctr"/>
            <a:r>
              <a:rPr lang="fr-F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&lt;tension&gt;</a:t>
            </a:r>
            <a:endPar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6" name="CustomShape 1"/>
          <p:cNvSpPr/>
          <p:nvPr/>
        </p:nvSpPr>
        <p:spPr>
          <a:xfrm>
            <a:off x="82560" y="6493140"/>
            <a:ext cx="10986720" cy="729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fr-FR" sz="1400" spc="-1" dirty="0" smtClean="0">
                <a:solidFill>
                  <a:srgbClr val="000000"/>
                </a:solidFill>
                <a:latin typeface="Calibri"/>
              </a:rPr>
              <a:t>Adapté de : </a:t>
            </a:r>
            <a:r>
              <a:rPr lang="fr-FR" sz="1400" spc="-1" dirty="0" smtClean="0">
                <a:solidFill>
                  <a:srgbClr val="000000"/>
                </a:solidFill>
                <a:latin typeface="Calibri"/>
              </a:rPr>
              <a:t>Formation </a:t>
            </a:r>
            <a:r>
              <a:rPr lang="fr-FR" sz="1400" spc="-1" dirty="0">
                <a:solidFill>
                  <a:srgbClr val="000000"/>
                </a:solidFill>
                <a:latin typeface="Calibri"/>
              </a:rPr>
              <a:t>à l’</a:t>
            </a:r>
            <a:r>
              <a:rPr lang="fr-FR" sz="1400" spc="-1" dirty="0" err="1">
                <a:solidFill>
                  <a:srgbClr val="000000"/>
                </a:solidFill>
                <a:latin typeface="Calibri"/>
              </a:rPr>
              <a:t>intégrite</a:t>
            </a:r>
            <a:r>
              <a:rPr lang="fr-FR" sz="1400" spc="-1" dirty="0">
                <a:solidFill>
                  <a:srgbClr val="000000"/>
                </a:solidFill>
                <a:latin typeface="Calibri"/>
              </a:rPr>
              <a:t>́ scientifique dans les </a:t>
            </a:r>
            <a:r>
              <a:rPr lang="fr-FR" sz="1400" spc="-1" dirty="0" err="1">
                <a:solidFill>
                  <a:srgbClr val="000000"/>
                </a:solidFill>
                <a:latin typeface="Calibri"/>
              </a:rPr>
              <a:t>études</a:t>
            </a:r>
            <a:r>
              <a:rPr lang="fr-FR" sz="1400" spc="-1" dirty="0">
                <a:solidFill>
                  <a:srgbClr val="000000"/>
                </a:solidFill>
                <a:latin typeface="Calibri"/>
              </a:rPr>
              <a:t> doctorales, J. </a:t>
            </a:r>
            <a:r>
              <a:rPr lang="fr-FR" sz="1400" spc="-1" dirty="0" err="1">
                <a:solidFill>
                  <a:srgbClr val="000000"/>
                </a:solidFill>
                <a:latin typeface="Calibri"/>
              </a:rPr>
              <a:t>Haeich</a:t>
            </a:r>
            <a:r>
              <a:rPr lang="fr-FR" sz="1400" spc="-1" dirty="0">
                <a:solidFill>
                  <a:srgbClr val="000000"/>
                </a:solidFill>
                <a:latin typeface="Calibri"/>
              </a:rPr>
              <a:t>, VRS 423 (2020</a:t>
            </a:r>
            <a:r>
              <a:rPr lang="fr-FR" sz="1400" spc="-1" dirty="0" smtClean="0">
                <a:solidFill>
                  <a:srgbClr val="000000"/>
                </a:solidFill>
                <a:latin typeface="Calibri"/>
              </a:rPr>
              <a:t>)</a:t>
            </a:r>
            <a:endParaRPr lang="fr-FR" sz="1400" spc="-1" dirty="0"/>
          </a:p>
        </p:txBody>
      </p:sp>
      <p:sp>
        <p:nvSpPr>
          <p:cNvPr id="2" name="ZoneTexte 1"/>
          <p:cNvSpPr txBox="1"/>
          <p:nvPr/>
        </p:nvSpPr>
        <p:spPr>
          <a:xfrm>
            <a:off x="82561" y="6371"/>
            <a:ext cx="12109440" cy="307777"/>
          </a:xfrm>
          <a:prstGeom prst="rect">
            <a:avLst/>
          </a:prstGeom>
          <a:noFill/>
        </p:spPr>
        <p:txBody>
          <a:bodyPr wrap="square" rtlCol="0">
            <a:spAutoFit/>
          </a:bodyPr>
          <a:lstStyle/>
          <a:p>
            <a:pPr>
              <a:defRPr/>
            </a:pPr>
            <a:r>
              <a:rPr lang="fr-FR" i="1" spc="-1" dirty="0">
                <a:solidFill>
                  <a:srgbClr val="000000"/>
                </a:solidFill>
              </a:rPr>
              <a:t> </a:t>
            </a:r>
            <a:endParaRPr lang="fr-FR" spc="-1" dirty="0"/>
          </a:p>
        </p:txBody>
      </p:sp>
      <p:sp>
        <p:nvSpPr>
          <p:cNvPr id="23" name="Titr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dirty="0" smtClean="0"/>
              <a:t>Définitions possibles dans le contexte</a:t>
            </a:r>
            <a:br>
              <a:rPr lang="fr-FR" sz="2800" dirty="0" smtClean="0"/>
            </a:br>
            <a:r>
              <a:rPr lang="fr-FR" sz="2800" dirty="0" smtClean="0"/>
              <a:t>de la formation doctorale</a:t>
            </a:r>
            <a:endParaRPr lang="fr-FR" sz="2800" dirty="0"/>
          </a:p>
        </p:txBody>
      </p:sp>
    </p:spTree>
    <p:extLst>
      <p:ext uri="{BB962C8B-B14F-4D97-AF65-F5344CB8AC3E}">
        <p14:creationId xmlns:p14="http://schemas.microsoft.com/office/powerpoint/2010/main" val="3879495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21-11-20 à 17.2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855" y="1396293"/>
            <a:ext cx="3038278" cy="3205949"/>
          </a:xfrm>
          <a:prstGeom prst="rect">
            <a:avLst/>
          </a:prstGeom>
          <a:ln>
            <a:noFill/>
          </a:ln>
          <a:effectLst>
            <a:outerShdw blurRad="292100" dist="139700" dir="2700000" algn="tl" rotWithShape="0">
              <a:srgbClr val="333333">
                <a:alpha val="65000"/>
              </a:srgbClr>
            </a:outerShdw>
          </a:effectLst>
        </p:spPr>
      </p:pic>
      <p:pic>
        <p:nvPicPr>
          <p:cNvPr id="5" name="Image 4" descr="Capture d’écran 2021-11-20 à 17.21.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42" y="1396293"/>
            <a:ext cx="3003553" cy="3205949"/>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419603" y="745650"/>
            <a:ext cx="10972799" cy="307777"/>
          </a:xfrm>
          <a:prstGeom prst="rect">
            <a:avLst/>
          </a:prstGeom>
          <a:noFill/>
        </p:spPr>
        <p:txBody>
          <a:bodyPr wrap="square" rtlCol="0">
            <a:spAutoFit/>
          </a:bodyPr>
          <a:lstStyle/>
          <a:p>
            <a:pPr marL="285750" indent="-285750">
              <a:buFont typeface="Wingdings" charset="2"/>
              <a:buChar char="Ø"/>
            </a:pPr>
            <a:r>
              <a:rPr lang="fr-FR" dirty="0" smtClean="0"/>
              <a:t>Principales sources </a:t>
            </a:r>
            <a:r>
              <a:rPr lang="fr-FR" dirty="0" smtClean="0"/>
              <a:t>utilisées pour la préparatio</a:t>
            </a:r>
            <a:r>
              <a:rPr lang="fr-FR" dirty="0" smtClean="0"/>
              <a:t>n de ces diapositives :</a:t>
            </a:r>
            <a:endParaRPr lang="fr-FR" dirty="0"/>
          </a:p>
        </p:txBody>
      </p:sp>
      <p:pic>
        <p:nvPicPr>
          <p:cNvPr id="7" name="Image 6" descr="Capture d’écran 2021-11-20 à 17.23.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9912" y="2352791"/>
            <a:ext cx="4342240" cy="4267966"/>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889353" y="1706329"/>
            <a:ext cx="10972799" cy="307777"/>
          </a:xfrm>
          <a:prstGeom prst="rect">
            <a:avLst/>
          </a:prstGeom>
          <a:noFill/>
        </p:spPr>
        <p:txBody>
          <a:bodyPr wrap="square" rtlCol="0">
            <a:spAutoFit/>
          </a:bodyPr>
          <a:lstStyle/>
          <a:p>
            <a:pPr marL="285750" indent="-285750" algn="r">
              <a:buFont typeface="Wingdings" charset="2"/>
              <a:buChar char="Ø"/>
            </a:pPr>
            <a:r>
              <a:rPr lang="fr-FR" dirty="0" smtClean="0"/>
              <a:t>A signaler :</a:t>
            </a:r>
            <a:endParaRPr lang="fr-FR" dirty="0"/>
          </a:p>
        </p:txBody>
      </p:sp>
      <p:sp>
        <p:nvSpPr>
          <p:cNvPr id="2" name="Rectangle à coins arrondis 1"/>
          <p:cNvSpPr/>
          <p:nvPr/>
        </p:nvSpPr>
        <p:spPr>
          <a:xfrm>
            <a:off x="181416" y="1204171"/>
            <a:ext cx="7124713" cy="3711485"/>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776251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Déroulement de la journée</a:t>
            </a:r>
            <a:endParaRPr/>
          </a:p>
        </p:txBody>
      </p:sp>
      <p:sp>
        <p:nvSpPr>
          <p:cNvPr id="167" name="Google Shape;167;p2"/>
          <p:cNvSpPr txBox="1">
            <a:spLocks noGrp="1"/>
          </p:cNvSpPr>
          <p:nvPr>
            <p:ph type="body" idx="1"/>
          </p:nvPr>
        </p:nvSpPr>
        <p:spPr>
          <a:xfrm>
            <a:off x="359764" y="1624737"/>
            <a:ext cx="11512446" cy="5090855"/>
          </a:xfrm>
          <a:prstGeom prst="rect">
            <a:avLst/>
          </a:prstGeom>
          <a:noFill/>
          <a:ln>
            <a:noFill/>
          </a:ln>
        </p:spPr>
        <p:txBody>
          <a:bodyPr spcFirstLastPara="1" wrap="square" lIns="91425" tIns="45700" rIns="91425" bIns="45700" anchor="t" anchorCtr="0">
            <a:normAutofit/>
          </a:bodyPr>
          <a:lstStyle/>
          <a:p>
            <a:pPr marL="0" lvl="1" indent="0" algn="l" rtl="0">
              <a:lnSpc>
                <a:spcPct val="90000"/>
              </a:lnSpc>
              <a:spcBef>
                <a:spcPts val="500"/>
              </a:spcBef>
              <a:spcAft>
                <a:spcPts val="0"/>
              </a:spcAft>
              <a:buClr>
                <a:schemeClr val="dk1"/>
              </a:buClr>
              <a:buSzPts val="2400"/>
              <a:buNone/>
            </a:pPr>
            <a:r>
              <a:rPr lang="fr-FR" sz="2800" dirty="0"/>
              <a:t>Matin : Secteur Situation des personnels : </a:t>
            </a:r>
            <a:endParaRPr sz="2800" dirty="0"/>
          </a:p>
          <a:p>
            <a:pPr marL="457200" lvl="0" indent="-406400" algn="l" rtl="0">
              <a:lnSpc>
                <a:spcPct val="90000"/>
              </a:lnSpc>
              <a:spcBef>
                <a:spcPts val="500"/>
              </a:spcBef>
              <a:spcAft>
                <a:spcPts val="0"/>
              </a:spcAft>
              <a:buSzPts val="2800"/>
              <a:buChar char="•"/>
            </a:pPr>
            <a:r>
              <a:rPr lang="fr-FR" dirty="0"/>
              <a:t>Introduction du Secrétariat Général du SNESUP-FSU ;</a:t>
            </a:r>
            <a:endParaRPr dirty="0"/>
          </a:p>
          <a:p>
            <a:pPr marL="457200" lvl="0" indent="-406400" algn="l" rtl="0">
              <a:lnSpc>
                <a:spcPct val="90000"/>
              </a:lnSpc>
              <a:spcBef>
                <a:spcPts val="0"/>
              </a:spcBef>
              <a:spcAft>
                <a:spcPts val="0"/>
              </a:spcAft>
              <a:buSzPts val="2800"/>
              <a:buChar char="•"/>
            </a:pPr>
            <a:r>
              <a:rPr lang="fr-FR" dirty="0"/>
              <a:t>Présentation des </a:t>
            </a:r>
            <a:r>
              <a:rPr lang="fr-FR" dirty="0" err="1"/>
              <a:t>participant-es</a:t>
            </a:r>
            <a:r>
              <a:rPr lang="fr-FR" dirty="0"/>
              <a:t> et échanges sur les problèmes rencontrés localement ;</a:t>
            </a:r>
            <a:endParaRPr dirty="0"/>
          </a:p>
          <a:p>
            <a:pPr marL="457200" lvl="0" indent="-406400" algn="l" rtl="0">
              <a:lnSpc>
                <a:spcPct val="90000"/>
              </a:lnSpc>
              <a:spcBef>
                <a:spcPts val="0"/>
              </a:spcBef>
              <a:spcAft>
                <a:spcPts val="0"/>
              </a:spcAft>
              <a:buSzPts val="2800"/>
              <a:buChar char="•"/>
            </a:pPr>
            <a:r>
              <a:rPr lang="fr-FR" dirty="0"/>
              <a:t>Présentation des mandats du SNESUP-FSU sur le doctorat</a:t>
            </a:r>
            <a:endParaRPr dirty="0"/>
          </a:p>
          <a:p>
            <a:pPr marL="457200" lvl="0" indent="-406400" algn="l" rtl="0">
              <a:lnSpc>
                <a:spcPct val="90000"/>
              </a:lnSpc>
              <a:spcBef>
                <a:spcPts val="0"/>
              </a:spcBef>
              <a:spcAft>
                <a:spcPts val="0"/>
              </a:spcAft>
              <a:buSzPts val="2800"/>
              <a:buChar char="•"/>
            </a:pPr>
            <a:r>
              <a:rPr lang="fr-FR" dirty="0"/>
              <a:t>Echanges sur la précarisation de l’enseignement supérieur</a:t>
            </a:r>
            <a:endParaRPr dirty="0"/>
          </a:p>
          <a:p>
            <a:pPr marL="0" lvl="0" indent="0" algn="l" rtl="0">
              <a:lnSpc>
                <a:spcPct val="90000"/>
              </a:lnSpc>
              <a:spcBef>
                <a:spcPts val="500"/>
              </a:spcBef>
              <a:spcAft>
                <a:spcPts val="0"/>
              </a:spcAft>
              <a:buNone/>
            </a:pPr>
            <a:endParaRPr dirty="0"/>
          </a:p>
          <a:p>
            <a:pPr marL="0" lvl="0" indent="0" algn="l" rtl="0">
              <a:lnSpc>
                <a:spcPct val="90000"/>
              </a:lnSpc>
              <a:spcBef>
                <a:spcPts val="500"/>
              </a:spcBef>
              <a:spcAft>
                <a:spcPts val="0"/>
              </a:spcAft>
              <a:buNone/>
            </a:pPr>
            <a:r>
              <a:rPr lang="fr-FR" dirty="0"/>
              <a:t>Après-midi : Secteur Recherche :</a:t>
            </a:r>
            <a:endParaRPr dirty="0"/>
          </a:p>
          <a:p>
            <a:pPr lvl="0" indent="-457200">
              <a:spcBef>
                <a:spcPts val="500"/>
              </a:spcBef>
            </a:pPr>
            <a:r>
              <a:rPr lang="fr-FR" dirty="0" smtClean="0"/>
              <a:t>Echanges sur les </a:t>
            </a:r>
            <a:r>
              <a:rPr lang="fr-FR" dirty="0"/>
              <a:t>moyens de pratiquer une recherche </a:t>
            </a:r>
            <a:r>
              <a:rPr lang="fr-FR" dirty="0" smtClean="0"/>
              <a:t>intègre et responsable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87005"/>
            <a:ext cx="10972800" cy="1143000"/>
          </a:xfrm>
        </p:spPr>
        <p:txBody>
          <a:bodyPr>
            <a:noAutofit/>
          </a:bodyPr>
          <a:lstStyle/>
          <a:p>
            <a:r>
              <a:rPr lang="fr-FR" sz="2800" b="1" i="1" dirty="0" smtClean="0"/>
              <a:t>Préambule de la charte nationale :</a:t>
            </a:r>
            <a:endParaRPr lang="fr-FR" sz="2800" b="1" i="1" dirty="0"/>
          </a:p>
        </p:txBody>
      </p:sp>
      <p:sp>
        <p:nvSpPr>
          <p:cNvPr id="3" name="Espace réservé du contenu 2"/>
          <p:cNvSpPr>
            <a:spLocks noGrp="1"/>
          </p:cNvSpPr>
          <p:nvPr>
            <p:ph idx="1"/>
          </p:nvPr>
        </p:nvSpPr>
        <p:spPr>
          <a:xfrm>
            <a:off x="609600" y="1330006"/>
            <a:ext cx="10972800" cy="5424399"/>
          </a:xfrm>
        </p:spPr>
        <p:txBody>
          <a:bodyPr>
            <a:normAutofit/>
          </a:bodyPr>
          <a:lstStyle/>
          <a:p>
            <a:pPr marL="571500" lvl="1" indent="0" algn="just">
              <a:buNone/>
            </a:pPr>
            <a:r>
              <a:rPr lang="fr-FR" sz="1800" dirty="0" smtClean="0"/>
              <a:t>But : expliciter les </a:t>
            </a:r>
            <a:r>
              <a:rPr lang="fr-FR" sz="1800" dirty="0" err="1"/>
              <a:t>critères</a:t>
            </a:r>
            <a:r>
              <a:rPr lang="fr-FR" sz="1800" dirty="0"/>
              <a:t> d’une </a:t>
            </a:r>
            <a:r>
              <a:rPr lang="fr-FR" sz="1800" dirty="0" err="1"/>
              <a:t>démarche</a:t>
            </a:r>
            <a:r>
              <a:rPr lang="fr-FR" sz="1800" dirty="0"/>
              <a:t> scientifique rigoureuse et </a:t>
            </a:r>
            <a:r>
              <a:rPr lang="fr-FR" sz="1800" dirty="0" err="1"/>
              <a:t>intègre</a:t>
            </a:r>
            <a:r>
              <a:rPr lang="fr-FR" sz="1800" dirty="0"/>
              <a:t>, applicable notamment dans le cadre de tous les partenariats nationaux et internationaux. </a:t>
            </a:r>
          </a:p>
          <a:p>
            <a:pPr marL="571500" lvl="1" indent="0" algn="just">
              <a:buNone/>
            </a:pPr>
            <a:r>
              <a:rPr lang="fr-FR" sz="1800" dirty="0" smtClean="0"/>
              <a:t>= Déclinaison</a:t>
            </a:r>
            <a:r>
              <a:rPr lang="fr-FR" sz="1800" dirty="0" smtClean="0"/>
              <a:t> </a:t>
            </a:r>
            <a:r>
              <a:rPr lang="fr-FR" sz="1800" dirty="0"/>
              <a:t>nationale des principaux textes internationaux </a:t>
            </a:r>
            <a:r>
              <a:rPr lang="fr-FR" sz="1800" dirty="0" smtClean="0"/>
              <a:t>précités</a:t>
            </a:r>
            <a:endParaRPr lang="fr-FR" sz="1800" dirty="0" smtClean="0"/>
          </a:p>
          <a:p>
            <a:pPr algn="just"/>
            <a:r>
              <a:rPr lang="fr-FR" sz="1800" dirty="0"/>
              <a:t>Il est de la </a:t>
            </a:r>
            <a:r>
              <a:rPr lang="fr-FR" sz="1800" dirty="0" err="1"/>
              <a:t>responsabilite</a:t>
            </a:r>
            <a:r>
              <a:rPr lang="fr-FR" sz="1800" dirty="0"/>
              <a:t>́ de chaque organisme et </a:t>
            </a:r>
            <a:r>
              <a:rPr lang="fr-FR" sz="1800" dirty="0" err="1"/>
              <a:t>établissement</a:t>
            </a:r>
            <a:r>
              <a:rPr lang="fr-FR" sz="1800" dirty="0"/>
              <a:t> public de recherche et d’enseignement de mettre en œuvre cette charte, </a:t>
            </a:r>
            <a:r>
              <a:rPr lang="fr-FR" sz="1800" b="1" dirty="0"/>
              <a:t>à travers la promotion de bonnes pratiques en recherche, la sensibilisation et la formation de leurs personnels et de leurs </a:t>
            </a:r>
            <a:r>
              <a:rPr lang="fr-FR" sz="1800" b="1" dirty="0" err="1"/>
              <a:t>étudiants</a:t>
            </a:r>
            <a:r>
              <a:rPr lang="fr-FR" sz="1800" b="1" dirty="0"/>
              <a:t>, l’</a:t>
            </a:r>
            <a:r>
              <a:rPr lang="fr-FR" sz="1800" b="1" dirty="0" err="1"/>
              <a:t>énonce</a:t>
            </a:r>
            <a:r>
              <a:rPr lang="fr-FR" sz="1800" b="1" dirty="0"/>
              <a:t>́ de </a:t>
            </a:r>
            <a:r>
              <a:rPr lang="fr-FR" sz="1800" b="1" dirty="0" err="1"/>
              <a:t>repères</a:t>
            </a:r>
            <a:r>
              <a:rPr lang="fr-FR" sz="1800" b="1" dirty="0"/>
              <a:t> </a:t>
            </a:r>
            <a:r>
              <a:rPr lang="fr-FR" sz="1800" b="1" dirty="0" err="1"/>
              <a:t>déontologiques</a:t>
            </a:r>
            <a:r>
              <a:rPr lang="fr-FR" sz="1800" b="1" dirty="0"/>
              <a:t>, la mise en place de </a:t>
            </a:r>
            <a:r>
              <a:rPr lang="fr-FR" sz="1800" b="1" dirty="0" err="1"/>
              <a:t>procédures</a:t>
            </a:r>
            <a:r>
              <a:rPr lang="fr-FR" sz="1800" b="1" dirty="0"/>
              <a:t> claires et connues de tous pour </a:t>
            </a:r>
            <a:r>
              <a:rPr lang="fr-FR" sz="1800" b="1" dirty="0" err="1"/>
              <a:t>prévenir</a:t>
            </a:r>
            <a:r>
              <a:rPr lang="fr-FR" sz="1800" b="1" dirty="0"/>
              <a:t> et traiter les </a:t>
            </a:r>
            <a:r>
              <a:rPr lang="fr-FR" sz="1800" b="1" dirty="0" err="1"/>
              <a:t>écarts</a:t>
            </a:r>
            <a:r>
              <a:rPr lang="fr-FR" sz="1800" b="1" dirty="0"/>
              <a:t> </a:t>
            </a:r>
            <a:r>
              <a:rPr lang="fr-FR" sz="1800" b="1" dirty="0" err="1"/>
              <a:t>éventuels</a:t>
            </a:r>
            <a:r>
              <a:rPr lang="fr-FR" sz="1800" b="1" dirty="0"/>
              <a:t> aux </a:t>
            </a:r>
            <a:r>
              <a:rPr lang="fr-FR" sz="1800" b="1" dirty="0" err="1"/>
              <a:t>règles</a:t>
            </a:r>
            <a:r>
              <a:rPr lang="fr-FR" sz="1800" b="1" dirty="0"/>
              <a:t> </a:t>
            </a:r>
            <a:r>
              <a:rPr lang="fr-FR" sz="1800" b="1" dirty="0" err="1"/>
              <a:t>déontologiques</a:t>
            </a:r>
            <a:r>
              <a:rPr lang="fr-FR" sz="1800" dirty="0"/>
              <a:t>. </a:t>
            </a:r>
          </a:p>
          <a:p>
            <a:r>
              <a:rPr lang="fr-FR" sz="1800" dirty="0"/>
              <a:t>Il appartiendra à chaque institution d’en </a:t>
            </a:r>
            <a:r>
              <a:rPr lang="fr-FR" sz="1800" dirty="0" err="1"/>
              <a:t>décliner</a:t>
            </a:r>
            <a:r>
              <a:rPr lang="fr-FR" sz="1800" dirty="0"/>
              <a:t> l’adaptation selon les disciplines et les </a:t>
            </a:r>
            <a:r>
              <a:rPr lang="fr-FR" sz="1800" dirty="0" err="1"/>
              <a:t>métiers</a:t>
            </a:r>
            <a:r>
              <a:rPr lang="fr-FR" sz="1800" dirty="0"/>
              <a:t> </a:t>
            </a:r>
            <a:r>
              <a:rPr lang="fr-FR" sz="1800" dirty="0" err="1"/>
              <a:t>concernés</a:t>
            </a:r>
            <a:r>
              <a:rPr lang="fr-FR" sz="1800" dirty="0"/>
              <a:t>. </a:t>
            </a:r>
            <a:endParaRPr lang="fr-FR" sz="1800" dirty="0" smtClean="0"/>
          </a:p>
          <a:p>
            <a:pPr algn="just"/>
            <a:r>
              <a:rPr lang="fr-FR" sz="1800" dirty="0" smtClean="0"/>
              <a:t>Texte qui s’applique </a:t>
            </a:r>
            <a:r>
              <a:rPr lang="fr-FR" sz="1800" dirty="0"/>
              <a:t>à l’ensemble des femmes et des hommes d’un établissement ou d’un organisme, </a:t>
            </a:r>
            <a:r>
              <a:rPr lang="fr-FR" sz="1800" b="1" i="1" dirty="0"/>
              <a:t>permanents ou non</a:t>
            </a:r>
            <a:r>
              <a:rPr lang="fr-FR" sz="1800" dirty="0"/>
              <a:t>, (</a:t>
            </a:r>
            <a:r>
              <a:rPr lang="is-IS" sz="1800" dirty="0"/>
              <a:t>…) désignés par le terme générique “chercheur”, </a:t>
            </a:r>
            <a:endParaRPr lang="is-IS" sz="1800" dirty="0" smtClean="0"/>
          </a:p>
          <a:p>
            <a:pPr marL="114300" indent="0" algn="just">
              <a:buNone/>
            </a:pPr>
            <a:endParaRPr lang="is-IS" sz="1800" dirty="0"/>
          </a:p>
          <a:p>
            <a:pPr marL="457200" lvl="1" indent="0" algn="just">
              <a:buNone/>
            </a:pPr>
            <a:endParaRPr lang="is-IS" sz="1600" dirty="0">
              <a:solidFill>
                <a:srgbClr val="4BACC6"/>
              </a:solidFill>
            </a:endParaRPr>
          </a:p>
        </p:txBody>
      </p:sp>
    </p:spTree>
    <p:extLst>
      <p:ext uri="{BB962C8B-B14F-4D97-AF65-F5344CB8AC3E}">
        <p14:creationId xmlns:p14="http://schemas.microsoft.com/office/powerpoint/2010/main" val="13906578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7 piliers de la charte</a:t>
            </a:r>
            <a:endParaRPr lang="fr-FR" dirty="0"/>
          </a:p>
        </p:txBody>
      </p:sp>
      <p:sp>
        <p:nvSpPr>
          <p:cNvPr id="3" name="Espace réservé du contenu 2"/>
          <p:cNvSpPr>
            <a:spLocks noGrp="1"/>
          </p:cNvSpPr>
          <p:nvPr>
            <p:ph idx="1"/>
          </p:nvPr>
        </p:nvSpPr>
        <p:spPr/>
        <p:txBody>
          <a:bodyPr>
            <a:normAutofit/>
          </a:bodyPr>
          <a:lstStyle/>
          <a:p>
            <a:pPr marL="514350" indent="-514350">
              <a:buFont typeface="+mj-lt"/>
              <a:buAutoNum type="arabicPeriod"/>
            </a:pPr>
            <a:r>
              <a:rPr lang="fr-FR" sz="2400" dirty="0" smtClean="0"/>
              <a:t>Respect </a:t>
            </a:r>
            <a:r>
              <a:rPr lang="fr-FR" sz="2400" dirty="0"/>
              <a:t>des dispositifs </a:t>
            </a:r>
            <a:r>
              <a:rPr lang="fr-FR" sz="2400" dirty="0" err="1"/>
              <a:t>législatifs</a:t>
            </a:r>
            <a:r>
              <a:rPr lang="fr-FR" sz="2400" dirty="0"/>
              <a:t> et </a:t>
            </a:r>
            <a:r>
              <a:rPr lang="fr-FR" sz="2400" dirty="0" err="1"/>
              <a:t>réglementaires</a:t>
            </a:r>
            <a:endParaRPr lang="fr-FR" sz="2400" dirty="0"/>
          </a:p>
          <a:p>
            <a:pPr marL="514350" indent="-514350">
              <a:buFont typeface="+mj-lt"/>
              <a:buAutoNum type="arabicPeriod"/>
            </a:pPr>
            <a:r>
              <a:rPr lang="fr-FR" sz="2400" dirty="0" err="1" smtClean="0"/>
              <a:t>Fiabilite</a:t>
            </a:r>
            <a:r>
              <a:rPr lang="fr-FR" sz="2400" dirty="0" smtClean="0"/>
              <a:t>́ </a:t>
            </a:r>
            <a:r>
              <a:rPr lang="fr-FR" sz="2400" dirty="0"/>
              <a:t>du travail de </a:t>
            </a:r>
            <a:r>
              <a:rPr lang="fr-FR" sz="2400" dirty="0" smtClean="0"/>
              <a:t>recherche</a:t>
            </a:r>
          </a:p>
          <a:p>
            <a:pPr marL="514350" indent="-514350">
              <a:buFont typeface="+mj-lt"/>
              <a:buAutoNum type="arabicPeriod"/>
            </a:pPr>
            <a:r>
              <a:rPr lang="fr-FR" sz="2400" dirty="0" smtClean="0"/>
              <a:t>Communication</a:t>
            </a:r>
          </a:p>
          <a:p>
            <a:pPr marL="514350" indent="-514350">
              <a:buFont typeface="+mj-lt"/>
              <a:buAutoNum type="arabicPeriod"/>
            </a:pPr>
            <a:r>
              <a:rPr lang="fr-FR" sz="2400" dirty="0" err="1" smtClean="0"/>
              <a:t>Responsabilite</a:t>
            </a:r>
            <a:r>
              <a:rPr lang="fr-FR" sz="2400" dirty="0" smtClean="0"/>
              <a:t>́ </a:t>
            </a:r>
            <a:r>
              <a:rPr lang="fr-FR" sz="2400" dirty="0"/>
              <a:t>dans le travail collectif </a:t>
            </a:r>
          </a:p>
          <a:p>
            <a:pPr marL="514350" indent="-514350">
              <a:buFont typeface="+mj-lt"/>
              <a:buAutoNum type="arabicPeriod"/>
            </a:pPr>
            <a:r>
              <a:rPr lang="fr-FR" sz="2400" dirty="0" err="1" smtClean="0"/>
              <a:t>Impartialite</a:t>
            </a:r>
            <a:r>
              <a:rPr lang="fr-FR" sz="2400" dirty="0" smtClean="0"/>
              <a:t>́ </a:t>
            </a:r>
            <a:r>
              <a:rPr lang="fr-FR" sz="2400" dirty="0"/>
              <a:t>et </a:t>
            </a:r>
            <a:r>
              <a:rPr lang="fr-FR" sz="2400" dirty="0" err="1"/>
              <a:t>indépendance</a:t>
            </a:r>
            <a:r>
              <a:rPr lang="fr-FR" sz="2400" dirty="0"/>
              <a:t> dans l’</a:t>
            </a:r>
            <a:r>
              <a:rPr lang="fr-FR" sz="2400" dirty="0" err="1"/>
              <a:t>évaluation</a:t>
            </a:r>
            <a:r>
              <a:rPr lang="fr-FR" sz="2400" dirty="0"/>
              <a:t> et l’expertise </a:t>
            </a:r>
            <a:endParaRPr lang="fr-FR" sz="2400" dirty="0" smtClean="0"/>
          </a:p>
          <a:p>
            <a:pPr marL="514350" indent="-514350">
              <a:buFont typeface="+mj-lt"/>
              <a:buAutoNum type="arabicPeriod"/>
            </a:pPr>
            <a:r>
              <a:rPr lang="fr-FR" sz="2400" dirty="0" smtClean="0"/>
              <a:t>Travaux </a:t>
            </a:r>
            <a:r>
              <a:rPr lang="fr-FR" sz="2400" dirty="0"/>
              <a:t>collaboratifs et cumul d’</a:t>
            </a:r>
            <a:r>
              <a:rPr lang="fr-FR" sz="2400" dirty="0" err="1"/>
              <a:t>activités</a:t>
            </a:r>
            <a:r>
              <a:rPr lang="fr-FR" sz="2400" dirty="0"/>
              <a:t> </a:t>
            </a:r>
          </a:p>
          <a:p>
            <a:pPr marL="514350" indent="-514350">
              <a:buFont typeface="+mj-lt"/>
              <a:buAutoNum type="arabicPeriod"/>
            </a:pPr>
            <a:r>
              <a:rPr lang="fr-FR" sz="2400" dirty="0" smtClean="0"/>
              <a:t>Formation</a:t>
            </a:r>
            <a:endParaRPr lang="fr-FR" sz="2400" dirty="0"/>
          </a:p>
          <a:p>
            <a:endParaRPr lang="fr-FR" sz="2400" dirty="0"/>
          </a:p>
        </p:txBody>
      </p:sp>
    </p:spTree>
    <p:extLst>
      <p:ext uri="{BB962C8B-B14F-4D97-AF65-F5344CB8AC3E}">
        <p14:creationId xmlns:p14="http://schemas.microsoft.com/office/powerpoint/2010/main" val="31661656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normAutofit/>
          </a:bodyPr>
          <a:lstStyle/>
          <a:p>
            <a:pPr algn="l"/>
            <a:r>
              <a:rPr lang="fr-FR" sz="2800" dirty="0" smtClean="0"/>
              <a:t>&gt;Droits et obligations</a:t>
            </a:r>
            <a:endParaRPr lang="fr-FR" sz="2800" dirty="0"/>
          </a:p>
        </p:txBody>
      </p:sp>
      <p:sp>
        <p:nvSpPr>
          <p:cNvPr id="3" name="Espace réservé du contenu 2"/>
          <p:cNvSpPr>
            <a:spLocks noGrp="1"/>
          </p:cNvSpPr>
          <p:nvPr>
            <p:ph idx="1"/>
          </p:nvPr>
        </p:nvSpPr>
        <p:spPr>
          <a:xfrm>
            <a:off x="838200" y="1264779"/>
            <a:ext cx="10515600" cy="4351338"/>
          </a:xfrm>
        </p:spPr>
        <p:txBody>
          <a:bodyPr>
            <a:normAutofit/>
          </a:bodyPr>
          <a:lstStyle/>
          <a:p>
            <a:pPr marL="0" indent="0">
              <a:buNone/>
            </a:pPr>
            <a:r>
              <a:rPr lang="fr-FR" sz="2000" dirty="0"/>
              <a:t>L</a:t>
            </a:r>
            <a:r>
              <a:rPr lang="is-IS" sz="2000" dirty="0"/>
              <a:t>e 1er pillier stipule ainsi que </a:t>
            </a:r>
            <a:r>
              <a:rPr lang="is-IS" sz="2000" b="1" dirty="0">
                <a:solidFill>
                  <a:srgbClr val="FF0000"/>
                </a:solidFill>
              </a:rPr>
              <a:t>“tout chercheur se tient informé des dispositifs législatifs et réglementaires qui régissent les activités professionnelles et veille au respect des textes correspondats” </a:t>
            </a:r>
            <a:r>
              <a:rPr lang="is-IS" sz="2000" b="1" i="1" dirty="0">
                <a:solidFill>
                  <a:srgbClr val="FF0000"/>
                </a:solidFill>
              </a:rPr>
              <a:t>(respect des dispostifis législatifs et réglementaires)</a:t>
            </a:r>
          </a:p>
          <a:p>
            <a:pPr marL="0" indent="0">
              <a:buNone/>
            </a:pPr>
            <a:r>
              <a:rPr lang="fr-FR" sz="2000" dirty="0" smtClean="0"/>
              <a:t>Les </a:t>
            </a:r>
            <a:r>
              <a:rPr lang="fr-FR" sz="2000" dirty="0"/>
              <a:t>missions des personnels de la recherche </a:t>
            </a:r>
            <a:r>
              <a:rPr lang="fr-FR" sz="2000" dirty="0" smtClean="0"/>
              <a:t>publique (</a:t>
            </a:r>
            <a:r>
              <a:rPr lang="fr-FR" sz="2000" dirty="0" err="1" smtClean="0"/>
              <a:t>cf</a:t>
            </a:r>
            <a:r>
              <a:rPr lang="fr-FR" sz="2000" dirty="0" smtClean="0"/>
              <a:t> Code de la recherche)</a:t>
            </a:r>
            <a:endParaRPr lang="fr-FR" sz="2000" dirty="0"/>
          </a:p>
          <a:p>
            <a:pPr marL="0" indent="0">
              <a:buNone/>
            </a:pPr>
            <a:r>
              <a:rPr lang="fr-FR" sz="2000" dirty="0" smtClean="0"/>
              <a:t>La recherche publique est exercée par des fonctionnaires et par des personnels sous contrat. </a:t>
            </a:r>
            <a:r>
              <a:rPr lang="fr-FR" sz="2000" dirty="0" smtClean="0"/>
              <a:t/>
            </a:r>
            <a:br>
              <a:rPr lang="fr-FR" sz="2000" dirty="0" smtClean="0"/>
            </a:br>
            <a:r>
              <a:rPr lang="fr-FR" sz="2000" u="sng" dirty="0" smtClean="0"/>
              <a:t>Les </a:t>
            </a:r>
            <a:r>
              <a:rPr lang="fr-FR" sz="2000" u="sng" dirty="0" smtClean="0"/>
              <a:t>droits et obligations de ces personnels sous contrat sont fixés par des conventions et des chartes qu’ils signent avec leur contrat</a:t>
            </a:r>
          </a:p>
          <a:p>
            <a:pPr marL="0" indent="0">
              <a:buNone/>
            </a:pPr>
            <a:r>
              <a:rPr lang="fr-FR" sz="2000" dirty="0"/>
              <a:t>	</a:t>
            </a:r>
            <a:endParaRPr lang="fr-FR" sz="2000" b="1" i="1" dirty="0" smtClean="0"/>
          </a:p>
          <a:p>
            <a:pPr marL="0" indent="0">
              <a:buNone/>
            </a:pPr>
            <a:r>
              <a:rPr lang="fr-FR" sz="2000" b="1" i="1" dirty="0" smtClean="0">
                <a:latin typeface="Wingdings"/>
                <a:ea typeface="Wingdings"/>
                <a:cs typeface="Wingdings"/>
                <a:sym typeface="Wingdings"/>
              </a:rPr>
              <a:t></a:t>
            </a:r>
            <a:r>
              <a:rPr lang="fr-FR" sz="2000" b="1" i="1" dirty="0" smtClean="0"/>
              <a:t>Avez vous pris connaissance d’une charte propre à votre ED ? de toute convention ou règlement intérieur de votre unité de recherche </a:t>
            </a:r>
            <a:r>
              <a:rPr lang="fr-FR" sz="2000" b="1" i="1" dirty="0" smtClean="0"/>
              <a:t>? Avez-vous apposé votre signature à un tel document ?</a:t>
            </a:r>
            <a:endParaRPr lang="fr-FR" sz="2000" b="1" i="1" dirty="0" smtClean="0"/>
          </a:p>
        </p:txBody>
      </p:sp>
    </p:spTree>
    <p:extLst>
      <p:ext uri="{BB962C8B-B14F-4D97-AF65-F5344CB8AC3E}">
        <p14:creationId xmlns:p14="http://schemas.microsoft.com/office/powerpoint/2010/main" val="30540794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sz="2800" dirty="0" smtClean="0"/>
              <a:t>&gt;Lois et réglementations spécifiques de l’encadrement des pratiques de la recherche</a:t>
            </a:r>
            <a:endParaRPr lang="fr-FR" sz="2800" dirty="0"/>
          </a:p>
        </p:txBody>
      </p:sp>
      <p:sp>
        <p:nvSpPr>
          <p:cNvPr id="3" name="Espace réservé du contenu 2"/>
          <p:cNvSpPr>
            <a:spLocks noGrp="1"/>
          </p:cNvSpPr>
          <p:nvPr>
            <p:ph idx="1"/>
          </p:nvPr>
        </p:nvSpPr>
        <p:spPr/>
        <p:txBody>
          <a:bodyPr>
            <a:normAutofit/>
          </a:bodyPr>
          <a:lstStyle/>
          <a:p>
            <a:pPr marL="0" indent="0" algn="just">
              <a:buNone/>
            </a:pPr>
            <a:r>
              <a:rPr lang="fr-FR" sz="2000" dirty="0" smtClean="0"/>
              <a:t>L’activité de recherche est encadrée par des lois à portée générale : </a:t>
            </a:r>
            <a:r>
              <a:rPr lang="fr-FR" sz="2000" dirty="0" smtClean="0"/>
              <a:t>contrefaçon</a:t>
            </a:r>
            <a:r>
              <a:rPr lang="fr-FR" sz="2000" dirty="0" smtClean="0"/>
              <a:t>, </a:t>
            </a:r>
            <a:r>
              <a:rPr lang="fr-FR" sz="2000" dirty="0" smtClean="0"/>
              <a:t>PI</a:t>
            </a:r>
            <a:r>
              <a:rPr lang="fr-FR" sz="2000" dirty="0" smtClean="0"/>
              <a:t>, </a:t>
            </a:r>
            <a:r>
              <a:rPr lang="fr-FR" sz="2000" dirty="0" smtClean="0"/>
              <a:t>harcèlement</a:t>
            </a:r>
            <a:r>
              <a:rPr lang="fr-FR" sz="2000" dirty="0" smtClean="0"/>
              <a:t>, discrimination, bioéthique, informatique, fichiers </a:t>
            </a:r>
            <a:r>
              <a:rPr lang="fr-FR" sz="2000" dirty="0" smtClean="0"/>
              <a:t>et </a:t>
            </a:r>
            <a:r>
              <a:rPr lang="fr-FR" sz="2000" dirty="0" smtClean="0"/>
              <a:t>libertés, </a:t>
            </a:r>
            <a:r>
              <a:rPr lang="fr-FR" sz="2000" dirty="0" smtClean="0"/>
              <a:t>biodiversité</a:t>
            </a:r>
          </a:p>
          <a:p>
            <a:pPr marL="0" indent="0" algn="just">
              <a:buNone/>
            </a:pPr>
            <a:r>
              <a:rPr lang="fr-FR" sz="2000" dirty="0" smtClean="0"/>
              <a:t>Aspects </a:t>
            </a:r>
            <a:r>
              <a:rPr lang="fr-FR" sz="2000" dirty="0"/>
              <a:t>s</a:t>
            </a:r>
            <a:r>
              <a:rPr lang="fr-FR" sz="2000" dirty="0" smtClean="0"/>
              <a:t>anté et </a:t>
            </a:r>
            <a:r>
              <a:rPr lang="fr-FR" sz="2000" dirty="0" err="1"/>
              <a:t>sécurite</a:t>
            </a:r>
            <a:r>
              <a:rPr lang="fr-FR" sz="2000" dirty="0"/>
              <a:t>́ des agents </a:t>
            </a:r>
            <a:r>
              <a:rPr lang="fr-FR" sz="2000" dirty="0" smtClean="0"/>
              <a:t>au travail </a:t>
            </a:r>
            <a:r>
              <a:rPr lang="fr-FR" sz="2000" dirty="0" err="1" smtClean="0"/>
              <a:t>cf</a:t>
            </a:r>
            <a:r>
              <a:rPr lang="fr-FR" sz="2000" dirty="0" smtClean="0"/>
              <a:t> CHSCT, </a:t>
            </a:r>
            <a:endParaRPr lang="fr-FR" sz="2000" dirty="0" smtClean="0"/>
          </a:p>
          <a:p>
            <a:pPr marL="0" indent="0" algn="just">
              <a:buNone/>
            </a:pPr>
            <a:r>
              <a:rPr lang="fr-FR" sz="2000" dirty="0"/>
              <a:t>R</a:t>
            </a:r>
            <a:r>
              <a:rPr lang="fr-FR" sz="2000" dirty="0" smtClean="0"/>
              <a:t>essources </a:t>
            </a:r>
            <a:r>
              <a:rPr lang="fr-FR" sz="2000" dirty="0" smtClean="0"/>
              <a:t>informatiques </a:t>
            </a:r>
            <a:r>
              <a:rPr lang="fr-FR" sz="2000" dirty="0" err="1" smtClean="0"/>
              <a:t>cf</a:t>
            </a:r>
            <a:r>
              <a:rPr lang="fr-FR" sz="2000" dirty="0" smtClean="0"/>
              <a:t> charte de chaque établissement</a:t>
            </a:r>
          </a:p>
          <a:p>
            <a:pPr marL="0" indent="0" algn="just">
              <a:buNone/>
            </a:pPr>
            <a:r>
              <a:rPr lang="fr-FR" sz="2000" dirty="0" smtClean="0"/>
              <a:t>+ </a:t>
            </a:r>
            <a:r>
              <a:rPr lang="fr-FR" sz="2000" dirty="0" smtClean="0"/>
              <a:t>Cas </a:t>
            </a:r>
            <a:r>
              <a:rPr lang="fr-FR" sz="2000" dirty="0" smtClean="0"/>
              <a:t>particuliers : OGM, expérimentation animale, </a:t>
            </a:r>
            <a:r>
              <a:rPr lang="fr-FR" sz="2000" dirty="0" smtClean="0"/>
              <a:t>bioéthique</a:t>
            </a:r>
            <a:r>
              <a:rPr lang="is-IS" sz="2000" dirty="0" smtClean="0"/>
              <a:t>…</a:t>
            </a:r>
            <a:r>
              <a:rPr lang="fr-FR" sz="2000" dirty="0" smtClean="0"/>
              <a:t> </a:t>
            </a:r>
            <a:endParaRPr lang="fr-FR" sz="2000" dirty="0" smtClean="0"/>
          </a:p>
          <a:p>
            <a:pPr marL="0" indent="0" algn="just">
              <a:buNone/>
            </a:pPr>
            <a:endParaRPr lang="fr-FR" sz="2000" dirty="0"/>
          </a:p>
        </p:txBody>
      </p:sp>
    </p:spTree>
    <p:extLst>
      <p:ext uri="{BB962C8B-B14F-4D97-AF65-F5344CB8AC3E}">
        <p14:creationId xmlns:p14="http://schemas.microsoft.com/office/powerpoint/2010/main" val="42727250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0564" y="298769"/>
            <a:ext cx="10972800" cy="4525963"/>
          </a:xfrm>
        </p:spPr>
        <p:txBody>
          <a:bodyPr/>
          <a:lstStyle/>
          <a:p>
            <a:endParaRPr lang="fr-FR" sz="2800" dirty="0" smtClean="0"/>
          </a:p>
          <a:p>
            <a:r>
              <a:rPr lang="fr-FR" sz="2800" dirty="0" smtClean="0"/>
              <a:t>la </a:t>
            </a:r>
            <a:r>
              <a:rPr lang="fr-FR" sz="2800" dirty="0" smtClean="0"/>
              <a:t>formation des doctorants</a:t>
            </a:r>
          </a:p>
          <a:p>
            <a:endParaRPr lang="fr-FR" dirty="0"/>
          </a:p>
        </p:txBody>
      </p:sp>
      <p:pic>
        <p:nvPicPr>
          <p:cNvPr id="4" name="Image 3" descr="Capture d’écran 2021-10-31 à 10.51.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60" y="2791221"/>
            <a:ext cx="10803743" cy="3258501"/>
          </a:xfrm>
          <a:prstGeom prst="rect">
            <a:avLst/>
          </a:prstGeom>
        </p:spPr>
      </p:pic>
      <p:sp>
        <p:nvSpPr>
          <p:cNvPr id="7" name="Rectangle 6"/>
          <p:cNvSpPr/>
          <p:nvPr/>
        </p:nvSpPr>
        <p:spPr>
          <a:xfrm>
            <a:off x="400564" y="2289817"/>
            <a:ext cx="11726895" cy="338554"/>
          </a:xfrm>
          <a:prstGeom prst="rect">
            <a:avLst/>
          </a:prstGeom>
        </p:spPr>
        <p:txBody>
          <a:bodyPr wrap="square">
            <a:spAutoFit/>
          </a:bodyPr>
          <a:lstStyle/>
          <a:p>
            <a:pPr lvl="1" algn="just"/>
            <a:r>
              <a:rPr lang="is-IS" sz="1600" dirty="0" smtClean="0"/>
              <a:t>&lt;-&gt; décret du </a:t>
            </a:r>
            <a:r>
              <a:rPr lang="is-IS" sz="1600" dirty="0" smtClean="0"/>
              <a:t>25 </a:t>
            </a:r>
            <a:r>
              <a:rPr lang="is-IS" sz="1600" dirty="0"/>
              <a:t>mai </a:t>
            </a:r>
            <a:r>
              <a:rPr lang="is-IS" sz="1600" dirty="0" smtClean="0"/>
              <a:t>2016 (</a:t>
            </a:r>
            <a:r>
              <a:rPr lang="is-IS" sz="1600" b="1" u="sng" dirty="0" smtClean="0"/>
              <a:t>décret</a:t>
            </a:r>
            <a:r>
              <a:rPr lang="is-IS" sz="1600" dirty="0" smtClean="0"/>
              <a:t>)</a:t>
            </a:r>
            <a:endParaRPr lang="fr-FR" dirty="0"/>
          </a:p>
        </p:txBody>
      </p:sp>
      <p:sp>
        <p:nvSpPr>
          <p:cNvPr id="8" name="Rectangle 7"/>
          <p:cNvSpPr/>
          <p:nvPr/>
        </p:nvSpPr>
        <p:spPr>
          <a:xfrm>
            <a:off x="400564" y="1366487"/>
            <a:ext cx="11326331" cy="923330"/>
          </a:xfrm>
          <a:prstGeom prst="rect">
            <a:avLst/>
          </a:prstGeom>
        </p:spPr>
        <p:txBody>
          <a:bodyPr wrap="square">
            <a:spAutoFit/>
          </a:bodyPr>
          <a:lstStyle/>
          <a:p>
            <a:r>
              <a:rPr lang="fr-FR" sz="1800" i="1" dirty="0"/>
              <a:t>Les </a:t>
            </a:r>
            <a:r>
              <a:rPr lang="fr-FR" sz="1800" i="1" dirty="0" err="1"/>
              <a:t>règles</a:t>
            </a:r>
            <a:r>
              <a:rPr lang="fr-FR" sz="1800" i="1" dirty="0"/>
              <a:t> </a:t>
            </a:r>
            <a:r>
              <a:rPr lang="fr-FR" sz="1800" i="1" dirty="0" err="1"/>
              <a:t>déontologiques</a:t>
            </a:r>
            <a:r>
              <a:rPr lang="fr-FR" sz="1800" i="1" dirty="0"/>
              <a:t> doivent </a:t>
            </a:r>
            <a:r>
              <a:rPr lang="fr-FR" sz="1800" i="1" dirty="0" err="1"/>
              <a:t>être</a:t>
            </a:r>
            <a:r>
              <a:rPr lang="fr-FR" sz="1800" i="1" dirty="0"/>
              <a:t> </a:t>
            </a:r>
            <a:r>
              <a:rPr lang="fr-FR" sz="1800" i="1" dirty="0" err="1"/>
              <a:t>intégrées</a:t>
            </a:r>
            <a:r>
              <a:rPr lang="fr-FR" sz="1800" i="1" dirty="0"/>
              <a:t> au cursus des </a:t>
            </a:r>
            <a:r>
              <a:rPr lang="fr-FR" sz="1800" i="1" dirty="0" err="1"/>
              <a:t>études</a:t>
            </a:r>
            <a:r>
              <a:rPr lang="fr-FR" sz="1800" i="1" dirty="0"/>
              <a:t>, en particulier au sein des cursus de master recherche et de doctorat, et leur apprentissage doit </a:t>
            </a:r>
            <a:r>
              <a:rPr lang="fr-FR" sz="1800" i="1" dirty="0" err="1"/>
              <a:t>être</a:t>
            </a:r>
            <a:r>
              <a:rPr lang="fr-FR" sz="1800" i="1" dirty="0"/>
              <a:t> </a:t>
            </a:r>
            <a:r>
              <a:rPr lang="fr-FR" sz="1800" i="1" dirty="0" err="1"/>
              <a:t>considére</a:t>
            </a:r>
            <a:r>
              <a:rPr lang="fr-FR" sz="1800" i="1" dirty="0"/>
              <a:t>́ comme participant à la </a:t>
            </a:r>
            <a:r>
              <a:rPr lang="fr-FR" sz="1800" i="1" dirty="0" err="1"/>
              <a:t>maîtrise</a:t>
            </a:r>
            <a:r>
              <a:rPr lang="fr-FR" sz="1800" i="1" dirty="0"/>
              <a:t> du domaine </a:t>
            </a:r>
            <a:r>
              <a:rPr lang="fr-FR" sz="1800" i="1" dirty="0" err="1"/>
              <a:t>spécifique</a:t>
            </a:r>
            <a:r>
              <a:rPr lang="fr-FR" sz="1800" i="1" dirty="0"/>
              <a:t> de recherche</a:t>
            </a:r>
            <a:r>
              <a:rPr lang="fr-FR" sz="1800" i="1" dirty="0" smtClean="0"/>
              <a:t>. (</a:t>
            </a:r>
            <a:r>
              <a:rPr lang="fr-FR" sz="1800" b="1" i="1" u="sng" dirty="0" smtClean="0"/>
              <a:t>charte</a:t>
            </a:r>
            <a:r>
              <a:rPr lang="fr-FR" sz="1800" i="1" dirty="0" smtClean="0"/>
              <a:t>)</a:t>
            </a:r>
            <a:endParaRPr lang="fr-FR" sz="1800" i="1" dirty="0"/>
          </a:p>
        </p:txBody>
      </p:sp>
      <p:sp>
        <p:nvSpPr>
          <p:cNvPr id="6" name="Titre 1"/>
          <p:cNvSpPr>
            <a:spLocks noGrp="1"/>
          </p:cNvSpPr>
          <p:nvPr>
            <p:ph type="title"/>
          </p:nvPr>
        </p:nvSpPr>
        <p:spPr>
          <a:xfrm>
            <a:off x="400564" y="-215553"/>
            <a:ext cx="10515600" cy="1325563"/>
          </a:xfrm>
        </p:spPr>
        <p:txBody>
          <a:bodyPr>
            <a:normAutofit/>
          </a:bodyPr>
          <a:lstStyle/>
          <a:p>
            <a:pPr algn="l"/>
            <a:r>
              <a:rPr lang="fr-FR" sz="2800" dirty="0" smtClean="0"/>
              <a:t>&gt; Responsabilités dans le travail collectif</a:t>
            </a:r>
            <a:endParaRPr lang="fr-FR" sz="2800" dirty="0"/>
          </a:p>
        </p:txBody>
      </p:sp>
      <p:sp>
        <p:nvSpPr>
          <p:cNvPr id="2" name="ZoneTexte 1"/>
          <p:cNvSpPr txBox="1"/>
          <p:nvPr/>
        </p:nvSpPr>
        <p:spPr>
          <a:xfrm>
            <a:off x="5145627" y="6218799"/>
            <a:ext cx="2609721" cy="307777"/>
          </a:xfrm>
          <a:prstGeom prst="rect">
            <a:avLst/>
          </a:prstGeom>
          <a:noFill/>
        </p:spPr>
        <p:txBody>
          <a:bodyPr wrap="none" rtlCol="0">
            <a:spAutoFit/>
          </a:bodyPr>
          <a:lstStyle/>
          <a:p>
            <a:r>
              <a:rPr lang="fr-FR" dirty="0" smtClean="0"/>
              <a:t>Ensemble de faux-pas à éviter</a:t>
            </a:r>
            <a:endParaRPr lang="fr-FR" dirty="0"/>
          </a:p>
        </p:txBody>
      </p:sp>
    </p:spTree>
    <p:extLst>
      <p:ext uri="{BB962C8B-B14F-4D97-AF65-F5344CB8AC3E}">
        <p14:creationId xmlns:p14="http://schemas.microsoft.com/office/powerpoint/2010/main" val="28969897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dirty="0" smtClean="0"/>
              <a:t>&gt;Fiabilité </a:t>
            </a:r>
            <a:r>
              <a:rPr lang="fr-FR" sz="2800" dirty="0" smtClean="0"/>
              <a:t>du travail de recherche ?</a:t>
            </a:r>
            <a:endParaRPr lang="fr-FR" sz="2800" dirty="0"/>
          </a:p>
        </p:txBody>
      </p:sp>
      <p:sp>
        <p:nvSpPr>
          <p:cNvPr id="3" name="Espace réservé du contenu 2"/>
          <p:cNvSpPr>
            <a:spLocks noGrp="1"/>
          </p:cNvSpPr>
          <p:nvPr>
            <p:ph idx="1"/>
          </p:nvPr>
        </p:nvSpPr>
        <p:spPr/>
        <p:txBody>
          <a:bodyPr>
            <a:normAutofit/>
          </a:bodyPr>
          <a:lstStyle/>
          <a:p>
            <a:r>
              <a:rPr lang="fr-FR" sz="1800" dirty="0" smtClean="0"/>
              <a:t>Les </a:t>
            </a:r>
            <a:r>
              <a:rPr lang="fr-FR" sz="1800" dirty="0"/>
              <a:t>d</a:t>
            </a:r>
            <a:r>
              <a:rPr lang="fr-FR" sz="1800" dirty="0" smtClean="0"/>
              <a:t>onnées : leur fiabilité, leur traçabilité (protocoles-réplication-cahier de labo)</a:t>
            </a:r>
          </a:p>
          <a:p>
            <a:pPr marL="0" indent="0">
              <a:buNone/>
            </a:pPr>
            <a:r>
              <a:rPr lang="is-IS" sz="1800" dirty="0">
                <a:latin typeface="Wingdings"/>
                <a:ea typeface="Wingdings"/>
                <a:cs typeface="Wingdings"/>
                <a:sym typeface="Wingdings"/>
              </a:rPr>
              <a:t></a:t>
            </a:r>
            <a:r>
              <a:rPr lang="fr-FR" sz="1800" b="1" i="1" dirty="0" smtClean="0"/>
              <a:t>Tenez-vous à jour un cahier de labo dans vos disciplines ? Sous quel format ? Est-il régulièrement </a:t>
            </a:r>
            <a:r>
              <a:rPr lang="fr-FR" sz="1800" b="1" i="1" dirty="0" err="1" smtClean="0"/>
              <a:t>contre-signé</a:t>
            </a:r>
            <a:r>
              <a:rPr lang="fr-FR" sz="1800" b="1" i="1" dirty="0" smtClean="0"/>
              <a:t> ? </a:t>
            </a:r>
            <a:r>
              <a:rPr lang="is-IS" sz="1800" b="1" i="1" dirty="0" smtClean="0"/>
              <a:t>…</a:t>
            </a:r>
            <a:endParaRPr lang="fr-FR" sz="1800" b="1" i="1" dirty="0"/>
          </a:p>
          <a:p>
            <a:r>
              <a:rPr lang="fr-FR" sz="1800" dirty="0" smtClean="0"/>
              <a:t>Comportements inappropriés en la matière</a:t>
            </a:r>
          </a:p>
          <a:p>
            <a:pPr>
              <a:buFont typeface="Wingdings" charset="2"/>
              <a:buChar char="Ø"/>
            </a:pPr>
            <a:r>
              <a:rPr lang="fr-FR" sz="1800" dirty="0"/>
              <a:t>Le refus d’accorder à des collaborateurs le droit de consulter les </a:t>
            </a:r>
            <a:r>
              <a:rPr lang="fr-FR" sz="1800" dirty="0" err="1"/>
              <a:t>données</a:t>
            </a:r>
            <a:r>
              <a:rPr lang="fr-FR" sz="1800" dirty="0"/>
              <a:t>. </a:t>
            </a:r>
          </a:p>
          <a:p>
            <a:pPr>
              <a:buFont typeface="Wingdings" charset="2"/>
              <a:buChar char="Ø"/>
            </a:pPr>
            <a:r>
              <a:rPr lang="fr-FR" sz="1800" dirty="0" smtClean="0"/>
              <a:t>La </a:t>
            </a:r>
            <a:r>
              <a:rPr lang="fr-FR" sz="1800" dirty="0"/>
              <a:t>production de </a:t>
            </a:r>
            <a:r>
              <a:rPr lang="fr-FR" sz="1800" dirty="0" err="1"/>
              <a:t>données</a:t>
            </a:r>
            <a:r>
              <a:rPr lang="fr-FR" sz="1800" dirty="0"/>
              <a:t> </a:t>
            </a:r>
            <a:r>
              <a:rPr lang="fr-FR" sz="1800" dirty="0" err="1"/>
              <a:t>biaisées</a:t>
            </a:r>
            <a:r>
              <a:rPr lang="fr-FR" sz="1800" dirty="0"/>
              <a:t> ou </a:t>
            </a:r>
            <a:r>
              <a:rPr lang="fr-FR" sz="1800" dirty="0" err="1"/>
              <a:t>arrangées</a:t>
            </a:r>
            <a:r>
              <a:rPr lang="fr-FR" sz="1800" dirty="0"/>
              <a:t> sous la pression de commanditaires d’une </a:t>
            </a:r>
            <a:r>
              <a:rPr lang="fr-FR" sz="1800" dirty="0" smtClean="0"/>
              <a:t>recherche</a:t>
            </a:r>
            <a:r>
              <a:rPr lang="fr-FR" sz="1800" dirty="0"/>
              <a:t>. </a:t>
            </a:r>
          </a:p>
          <a:p>
            <a:pPr>
              <a:buFont typeface="Wingdings" charset="2"/>
              <a:buChar char="Ø"/>
            </a:pPr>
            <a:r>
              <a:rPr lang="fr-FR" sz="1800" dirty="0" smtClean="0"/>
              <a:t>L’atteinte </a:t>
            </a:r>
            <a:r>
              <a:rPr lang="fr-FR" sz="1800" dirty="0"/>
              <a:t>ou l’entrave au travail d’autres chercheurs, notamment en mettant à l’</a:t>
            </a:r>
            <a:r>
              <a:rPr lang="fr-FR" sz="1800" dirty="0" err="1"/>
              <a:t>écart</a:t>
            </a:r>
            <a:r>
              <a:rPr lang="fr-FR" sz="1800" dirty="0"/>
              <a:t> ou en </a:t>
            </a:r>
            <a:r>
              <a:rPr lang="fr-FR" sz="1800" dirty="0" smtClean="0"/>
              <a:t>rendant </a:t>
            </a:r>
            <a:r>
              <a:rPr lang="fr-FR" sz="1800" dirty="0"/>
              <a:t>inutilisables des </a:t>
            </a:r>
            <a:r>
              <a:rPr lang="fr-FR" sz="1800" dirty="0" err="1"/>
              <a:t>données</a:t>
            </a:r>
            <a:r>
              <a:rPr lang="fr-FR" sz="1800" dirty="0"/>
              <a:t>, du </a:t>
            </a:r>
            <a:r>
              <a:rPr lang="fr-FR" sz="1800" dirty="0" err="1"/>
              <a:t>matériel</a:t>
            </a:r>
            <a:r>
              <a:rPr lang="fr-FR" sz="1800" dirty="0"/>
              <a:t> de recherche ou des </a:t>
            </a:r>
            <a:r>
              <a:rPr lang="fr-FR" sz="1800" dirty="0" err="1"/>
              <a:t>équipements</a:t>
            </a:r>
            <a:r>
              <a:rPr lang="fr-FR" sz="1800" dirty="0"/>
              <a:t>. </a:t>
            </a:r>
          </a:p>
          <a:p>
            <a:pPr>
              <a:buFont typeface="Wingdings" charset="2"/>
              <a:buChar char="Ø"/>
            </a:pPr>
            <a:r>
              <a:rPr lang="fr-FR" sz="1800" dirty="0" smtClean="0"/>
              <a:t>L’utilisation </a:t>
            </a:r>
            <a:r>
              <a:rPr lang="fr-FR" sz="1800" dirty="0"/>
              <a:t>des </a:t>
            </a:r>
            <a:r>
              <a:rPr lang="fr-FR" sz="1800" dirty="0" err="1"/>
              <a:t>données</a:t>
            </a:r>
            <a:r>
              <a:rPr lang="fr-FR" sz="1800" dirty="0"/>
              <a:t> d’un tiers, sans son autorisation ou sans citer l’auteur et les sources. </a:t>
            </a:r>
          </a:p>
          <a:p>
            <a:pPr marL="0" indent="0">
              <a:buNone/>
            </a:pPr>
            <a:r>
              <a:rPr lang="fr-FR" sz="1800" b="1" i="1" dirty="0" smtClean="0"/>
              <a:t>Vous a </a:t>
            </a:r>
            <a:r>
              <a:rPr lang="fr-FR" sz="1800" b="1" i="1" dirty="0" err="1" smtClean="0"/>
              <a:t>t</a:t>
            </a:r>
            <a:r>
              <a:rPr lang="fr-FR" sz="1800" b="1" i="1" dirty="0" smtClean="0"/>
              <a:t> on mis en garde dans les formations que vous avez suivi ou dans le programme de la formation que vous allez suivre ?</a:t>
            </a:r>
            <a:endParaRPr lang="fr-FR" sz="1800" b="1" i="1" dirty="0"/>
          </a:p>
        </p:txBody>
      </p:sp>
      <p:sp>
        <p:nvSpPr>
          <p:cNvPr id="5" name="ZoneTexte 4"/>
          <p:cNvSpPr txBox="1"/>
          <p:nvPr/>
        </p:nvSpPr>
        <p:spPr>
          <a:xfrm>
            <a:off x="1253422" y="5987863"/>
            <a:ext cx="1771564" cy="307777"/>
          </a:xfrm>
          <a:prstGeom prst="rect">
            <a:avLst/>
          </a:prstGeom>
          <a:noFill/>
        </p:spPr>
        <p:txBody>
          <a:bodyPr wrap="none" rtlCol="0">
            <a:spAutoFit/>
          </a:bodyPr>
          <a:lstStyle/>
          <a:p>
            <a:r>
              <a:rPr lang="fr-FR" dirty="0" smtClean="0"/>
              <a:t>(Le cas du </a:t>
            </a:r>
            <a:r>
              <a:rPr lang="fr-FR" dirty="0" err="1" smtClean="0"/>
              <a:t>big</a:t>
            </a:r>
            <a:r>
              <a:rPr lang="fr-FR" dirty="0" smtClean="0"/>
              <a:t> data)</a:t>
            </a:r>
            <a:endParaRPr lang="fr-FR" dirty="0"/>
          </a:p>
        </p:txBody>
      </p:sp>
    </p:spTree>
    <p:extLst>
      <p:ext uri="{BB962C8B-B14F-4D97-AF65-F5344CB8AC3E}">
        <p14:creationId xmlns:p14="http://schemas.microsoft.com/office/powerpoint/2010/main" val="38708994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dirty="0" smtClean="0"/>
              <a:t>&gt; Aspects relatifs aux communications, à la publication d’articles scientifiques</a:t>
            </a:r>
            <a:endParaRPr lang="fr-FR" sz="2800" dirty="0"/>
          </a:p>
        </p:txBody>
      </p:sp>
      <p:sp>
        <p:nvSpPr>
          <p:cNvPr id="3" name="Espace réservé du contenu 2"/>
          <p:cNvSpPr>
            <a:spLocks noGrp="1"/>
          </p:cNvSpPr>
          <p:nvPr>
            <p:ph idx="1"/>
          </p:nvPr>
        </p:nvSpPr>
        <p:spPr>
          <a:xfrm>
            <a:off x="838200" y="1668818"/>
            <a:ext cx="10515600" cy="4351338"/>
          </a:xfrm>
        </p:spPr>
        <p:txBody>
          <a:bodyPr>
            <a:normAutofit fontScale="85000" lnSpcReduction="20000"/>
          </a:bodyPr>
          <a:lstStyle/>
          <a:p>
            <a:pPr algn="just"/>
            <a:r>
              <a:rPr lang="fr-FR" dirty="0"/>
              <a:t>Les chercheurs ont une obligation </a:t>
            </a:r>
            <a:r>
              <a:rPr lang="fr-FR" dirty="0" err="1"/>
              <a:t>éthique</a:t>
            </a:r>
            <a:r>
              <a:rPr lang="fr-FR" dirty="0"/>
              <a:t> d’ouvrir les </a:t>
            </a:r>
            <a:r>
              <a:rPr lang="fr-FR" dirty="0" err="1"/>
              <a:t>résultats</a:t>
            </a:r>
            <a:r>
              <a:rPr lang="fr-FR" dirty="0"/>
              <a:t> de leurs recherches à la </a:t>
            </a:r>
            <a:r>
              <a:rPr lang="fr-FR" dirty="0" err="1"/>
              <a:t>communaute</a:t>
            </a:r>
            <a:r>
              <a:rPr lang="fr-FR" dirty="0"/>
              <a:t>́ scientifique et aussi au public. De plus ils y sont aussi tenus par la loi lorsque les recherches sont </a:t>
            </a:r>
            <a:r>
              <a:rPr lang="fr-FR" dirty="0" err="1"/>
              <a:t>réalisées</a:t>
            </a:r>
            <a:r>
              <a:rPr lang="fr-FR" dirty="0"/>
              <a:t> avec un </a:t>
            </a:r>
            <a:r>
              <a:rPr lang="fr-FR" b="1" dirty="0"/>
              <a:t>financement public</a:t>
            </a:r>
            <a:r>
              <a:rPr lang="fr-FR" dirty="0"/>
              <a:t>. </a:t>
            </a:r>
            <a:endParaRPr lang="fr-FR" dirty="0" smtClean="0"/>
          </a:p>
          <a:p>
            <a:pPr algn="just"/>
            <a:r>
              <a:rPr lang="fr-FR" dirty="0" smtClean="0"/>
              <a:t>Les </a:t>
            </a:r>
            <a:r>
              <a:rPr lang="fr-FR" dirty="0" err="1"/>
              <a:t>évolutions</a:t>
            </a:r>
            <a:r>
              <a:rPr lang="fr-FR" dirty="0"/>
              <a:t> </a:t>
            </a:r>
            <a:r>
              <a:rPr lang="fr-FR" dirty="0" err="1"/>
              <a:t>liées</a:t>
            </a:r>
            <a:r>
              <a:rPr lang="fr-FR" dirty="0"/>
              <a:t> au </a:t>
            </a:r>
            <a:r>
              <a:rPr lang="fr-FR" dirty="0" err="1"/>
              <a:t>numérique</a:t>
            </a:r>
            <a:r>
              <a:rPr lang="fr-FR" dirty="0"/>
              <a:t> ont transformé les modes de communication des </a:t>
            </a:r>
            <a:r>
              <a:rPr lang="fr-FR" dirty="0" err="1"/>
              <a:t>résultats</a:t>
            </a:r>
            <a:r>
              <a:rPr lang="fr-FR" dirty="0"/>
              <a:t>. Ceux-ci comportent trois </a:t>
            </a:r>
            <a:r>
              <a:rPr lang="fr-FR" dirty="0" err="1"/>
              <a:t>étapes</a:t>
            </a:r>
            <a:r>
              <a:rPr lang="fr-FR" dirty="0"/>
              <a:t> </a:t>
            </a:r>
            <a:r>
              <a:rPr lang="fr-FR" dirty="0" smtClean="0"/>
              <a:t>distinctes </a:t>
            </a:r>
            <a:r>
              <a:rPr lang="fr-FR" dirty="0"/>
              <a:t>: la </a:t>
            </a:r>
            <a:r>
              <a:rPr lang="fr-FR" b="1" dirty="0"/>
              <a:t>publication, la qualification, la </a:t>
            </a:r>
            <a:r>
              <a:rPr lang="fr-FR" b="1" dirty="0" smtClean="0"/>
              <a:t>certification </a:t>
            </a:r>
            <a:r>
              <a:rPr lang="fr-FR" dirty="0" smtClean="0"/>
              <a:t>:</a:t>
            </a:r>
          </a:p>
          <a:p>
            <a:pPr lvl="1" algn="just"/>
            <a:r>
              <a:rPr lang="fr-FR" dirty="0" smtClean="0"/>
              <a:t>Par </a:t>
            </a:r>
            <a:r>
              <a:rPr lang="fr-FR" dirty="0"/>
              <a:t>publication on entend tout acte qui rend public les </a:t>
            </a:r>
            <a:r>
              <a:rPr lang="fr-FR" dirty="0" err="1"/>
              <a:t>résultats</a:t>
            </a:r>
            <a:r>
              <a:rPr lang="fr-FR" dirty="0"/>
              <a:t> d’un travail dans une revue, des actes de </a:t>
            </a:r>
            <a:r>
              <a:rPr lang="fr-FR" dirty="0" err="1"/>
              <a:t>conférence</a:t>
            </a:r>
            <a:r>
              <a:rPr lang="fr-FR" dirty="0"/>
              <a:t>, une archive ouverte, un blog, une page web, un </a:t>
            </a:r>
            <a:r>
              <a:rPr lang="fr-FR" dirty="0" err="1"/>
              <a:t>tweet</a:t>
            </a:r>
            <a:r>
              <a:rPr lang="fr-FR" dirty="0"/>
              <a:t>. </a:t>
            </a:r>
            <a:endParaRPr lang="fr-FR" dirty="0" smtClean="0"/>
          </a:p>
          <a:p>
            <a:pPr lvl="1" algn="just"/>
            <a:r>
              <a:rPr lang="fr-FR" dirty="0" smtClean="0"/>
              <a:t>La </a:t>
            </a:r>
            <a:r>
              <a:rPr lang="fr-FR" dirty="0"/>
              <a:t>qualification des travaux est </a:t>
            </a:r>
            <a:r>
              <a:rPr lang="fr-FR" dirty="0" err="1"/>
              <a:t>attestée</a:t>
            </a:r>
            <a:r>
              <a:rPr lang="fr-FR" dirty="0"/>
              <a:t> le plus souvent par les pairs (</a:t>
            </a:r>
            <a:r>
              <a:rPr lang="fr-FR" dirty="0" err="1"/>
              <a:t>peer</a:t>
            </a:r>
            <a:r>
              <a:rPr lang="fr-FR" dirty="0"/>
              <a:t> </a:t>
            </a:r>
            <a:r>
              <a:rPr lang="fr-FR" dirty="0" err="1"/>
              <a:t>review</a:t>
            </a:r>
            <a:r>
              <a:rPr lang="fr-FR" dirty="0"/>
              <a:t>) qui </a:t>
            </a:r>
            <a:r>
              <a:rPr lang="fr-FR" dirty="0" err="1"/>
              <a:t>évaluent</a:t>
            </a:r>
            <a:r>
              <a:rPr lang="fr-FR" dirty="0"/>
              <a:t>, entre autres, la pertinence scientifique, l’</a:t>
            </a:r>
            <a:r>
              <a:rPr lang="fr-FR" dirty="0" err="1"/>
              <a:t>originalite</a:t>
            </a:r>
            <a:r>
              <a:rPr lang="fr-FR" dirty="0"/>
              <a:t>́, le choix de la </a:t>
            </a:r>
            <a:r>
              <a:rPr lang="fr-FR" dirty="0" err="1"/>
              <a:t>méthodologie</a:t>
            </a:r>
            <a:r>
              <a:rPr lang="fr-FR" dirty="0"/>
              <a:t> et du protocole, la pertinence des sources </a:t>
            </a:r>
            <a:r>
              <a:rPr lang="fr-FR" dirty="0" err="1"/>
              <a:t>citées</a:t>
            </a:r>
            <a:r>
              <a:rPr lang="fr-FR" dirty="0"/>
              <a:t>, la </a:t>
            </a:r>
            <a:r>
              <a:rPr lang="fr-FR" dirty="0" err="1"/>
              <a:t>qualite</a:t>
            </a:r>
            <a:r>
              <a:rPr lang="fr-FR" dirty="0"/>
              <a:t>́ de la </a:t>
            </a:r>
            <a:r>
              <a:rPr lang="fr-FR" dirty="0" err="1"/>
              <a:t>rédaction</a:t>
            </a:r>
            <a:r>
              <a:rPr lang="fr-FR" dirty="0"/>
              <a:t>, etc. Elle peut aussi </a:t>
            </a:r>
            <a:r>
              <a:rPr lang="fr-FR" dirty="0" err="1"/>
              <a:t>être</a:t>
            </a:r>
            <a:r>
              <a:rPr lang="fr-FR" dirty="0"/>
              <a:t> </a:t>
            </a:r>
            <a:r>
              <a:rPr lang="fr-FR" dirty="0" err="1"/>
              <a:t>attestée</a:t>
            </a:r>
            <a:r>
              <a:rPr lang="fr-FR" dirty="0"/>
              <a:t> par des discussions sur les </a:t>
            </a:r>
            <a:r>
              <a:rPr lang="fr-FR" dirty="0" err="1"/>
              <a:t>réseaux</a:t>
            </a:r>
            <a:r>
              <a:rPr lang="fr-FR" dirty="0"/>
              <a:t> sociaux scientifiques</a:t>
            </a:r>
            <a:r>
              <a:rPr lang="fr-FR" dirty="0" smtClean="0"/>
              <a:t>.</a:t>
            </a:r>
          </a:p>
          <a:p>
            <a:pPr lvl="1" algn="just"/>
            <a:r>
              <a:rPr lang="fr-FR" dirty="0" smtClean="0"/>
              <a:t>La </a:t>
            </a:r>
            <a:r>
              <a:rPr lang="fr-FR" dirty="0"/>
              <a:t>certification d’un document à </a:t>
            </a:r>
            <a:r>
              <a:rPr lang="fr-FR" dirty="0" err="1"/>
              <a:t>paraître</a:t>
            </a:r>
            <a:r>
              <a:rPr lang="fr-FR" dirty="0"/>
              <a:t> dans des actes de </a:t>
            </a:r>
            <a:r>
              <a:rPr lang="fr-FR" dirty="0" err="1"/>
              <a:t>conférence</a:t>
            </a:r>
            <a:r>
              <a:rPr lang="fr-FR" dirty="0"/>
              <a:t> ou dans une revue peut </a:t>
            </a:r>
            <a:r>
              <a:rPr lang="fr-FR" dirty="0" err="1"/>
              <a:t>être</a:t>
            </a:r>
            <a:r>
              <a:rPr lang="fr-FR" dirty="0"/>
              <a:t> </a:t>
            </a:r>
            <a:r>
              <a:rPr lang="fr-FR" dirty="0" err="1"/>
              <a:t>assurée</a:t>
            </a:r>
            <a:r>
              <a:rPr lang="fr-FR" dirty="0"/>
              <a:t> par un comité </a:t>
            </a:r>
            <a:r>
              <a:rPr lang="fr-FR" dirty="0" err="1"/>
              <a:t>éditorial</a:t>
            </a:r>
            <a:r>
              <a:rPr lang="fr-FR" dirty="0"/>
              <a:t>.</a:t>
            </a:r>
          </a:p>
          <a:p>
            <a:endParaRPr lang="fr-FR" dirty="0"/>
          </a:p>
        </p:txBody>
      </p:sp>
      <p:sp>
        <p:nvSpPr>
          <p:cNvPr id="4" name="ZoneTexte 3"/>
          <p:cNvSpPr txBox="1"/>
          <p:nvPr/>
        </p:nvSpPr>
        <p:spPr>
          <a:xfrm>
            <a:off x="477721" y="5676576"/>
            <a:ext cx="11916127" cy="1169551"/>
          </a:xfrm>
          <a:prstGeom prst="rect">
            <a:avLst/>
          </a:prstGeom>
          <a:noFill/>
        </p:spPr>
        <p:txBody>
          <a:bodyPr wrap="none" rtlCol="0">
            <a:spAutoFit/>
          </a:bodyPr>
          <a:lstStyle/>
          <a:p>
            <a:r>
              <a:rPr lang="fr-FR" b="1" i="1" dirty="0" smtClean="0"/>
              <a:t>Quels sont les habitudes de diffusion des résultats dans votre équipe/labo ? </a:t>
            </a:r>
            <a:endParaRPr lang="fr-FR" b="1" i="1" dirty="0"/>
          </a:p>
          <a:p>
            <a:r>
              <a:rPr lang="fr-FR" b="1" i="1" dirty="0" smtClean="0"/>
              <a:t>Avez-vous identifié les autres équipes travaillant sur votre sujet, les pairs ? Les revues et colloques qui comptent dans votre discipline ?</a:t>
            </a:r>
          </a:p>
          <a:p>
            <a:r>
              <a:rPr lang="fr-FR" b="1" i="1" dirty="0"/>
              <a:t>Avez-vous déjà participé à des articles, des colloques à ce stade de votre thèse </a:t>
            </a:r>
            <a:r>
              <a:rPr lang="fr-FR" b="1" i="1" dirty="0" smtClean="0"/>
              <a:t>? Sous quel r</a:t>
            </a:r>
            <a:r>
              <a:rPr lang="fr-FR" b="1" i="1" dirty="0" smtClean="0"/>
              <a:t>ôle ?</a:t>
            </a:r>
            <a:r>
              <a:rPr lang="fr-FR" b="1" i="1" dirty="0" smtClean="0"/>
              <a:t> </a:t>
            </a:r>
          </a:p>
          <a:p>
            <a:r>
              <a:rPr lang="fr-FR" b="1" i="1" dirty="0" smtClean="0"/>
              <a:t>Vous a ton mis en garde contre des revues ou colloques douteux ?</a:t>
            </a:r>
          </a:p>
          <a:p>
            <a:endParaRPr lang="fr-FR" b="1" i="1" dirty="0"/>
          </a:p>
        </p:txBody>
      </p:sp>
    </p:spTree>
    <p:extLst>
      <p:ext uri="{BB962C8B-B14F-4D97-AF65-F5344CB8AC3E}">
        <p14:creationId xmlns:p14="http://schemas.microsoft.com/office/powerpoint/2010/main" val="24671958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544489"/>
            <a:ext cx="10972800" cy="5126481"/>
          </a:xfrm>
        </p:spPr>
        <p:txBody>
          <a:bodyPr>
            <a:normAutofit fontScale="25000" lnSpcReduction="20000"/>
          </a:bodyPr>
          <a:lstStyle/>
          <a:p>
            <a:pPr marL="0" indent="0">
              <a:buNone/>
            </a:pPr>
            <a:r>
              <a:rPr lang="fr-FR" sz="4800" dirty="0" smtClean="0"/>
              <a:t>Lignes directrices dans la préparation de manuscrits</a:t>
            </a:r>
          </a:p>
          <a:p>
            <a:r>
              <a:rPr lang="fr-FR" sz="4800" dirty="0"/>
              <a:t>Les </a:t>
            </a:r>
            <a:r>
              <a:rPr lang="fr-FR" sz="4800" dirty="0" err="1"/>
              <a:t>données</a:t>
            </a:r>
            <a:r>
              <a:rPr lang="fr-FR" sz="4800" dirty="0"/>
              <a:t> doivent </a:t>
            </a:r>
            <a:r>
              <a:rPr lang="fr-FR" sz="4800" dirty="0" err="1"/>
              <a:t>être</a:t>
            </a:r>
            <a:r>
              <a:rPr lang="fr-FR" sz="4800" dirty="0"/>
              <a:t> fiables, recueillies loyalement. </a:t>
            </a:r>
          </a:p>
          <a:p>
            <a:r>
              <a:rPr lang="fr-FR" sz="4800" dirty="0" smtClean="0"/>
              <a:t>Les </a:t>
            </a:r>
            <a:r>
              <a:rPr lang="fr-FR" sz="4800" dirty="0" err="1"/>
              <a:t>résultats</a:t>
            </a:r>
            <a:r>
              <a:rPr lang="fr-FR" sz="4800" dirty="0"/>
              <a:t> doivent </a:t>
            </a:r>
            <a:r>
              <a:rPr lang="fr-FR" sz="4800" dirty="0" err="1"/>
              <a:t>être</a:t>
            </a:r>
            <a:r>
              <a:rPr lang="fr-FR" sz="4800" dirty="0"/>
              <a:t> </a:t>
            </a:r>
            <a:r>
              <a:rPr lang="fr-FR" sz="4800" dirty="0" err="1"/>
              <a:t>interprétés</a:t>
            </a:r>
            <a:r>
              <a:rPr lang="fr-FR" sz="4800" dirty="0"/>
              <a:t> de </a:t>
            </a:r>
            <a:r>
              <a:rPr lang="fr-FR" sz="4800" dirty="0" err="1"/>
              <a:t>manière</a:t>
            </a:r>
            <a:r>
              <a:rPr lang="fr-FR" sz="4800" dirty="0"/>
              <a:t> rigoureuse et objective. </a:t>
            </a:r>
          </a:p>
          <a:p>
            <a:r>
              <a:rPr lang="fr-FR" sz="4800" dirty="0" smtClean="0"/>
              <a:t>Les </a:t>
            </a:r>
            <a:r>
              <a:rPr lang="fr-FR" sz="4800" dirty="0"/>
              <a:t>protocoles </a:t>
            </a:r>
            <a:r>
              <a:rPr lang="fr-FR" sz="4800" dirty="0" err="1"/>
              <a:t>expérimentaux</a:t>
            </a:r>
            <a:r>
              <a:rPr lang="fr-FR" sz="4800" dirty="0"/>
              <a:t> doivent </a:t>
            </a:r>
            <a:r>
              <a:rPr lang="fr-FR" sz="4800" dirty="0" err="1"/>
              <a:t>être</a:t>
            </a:r>
            <a:r>
              <a:rPr lang="fr-FR" sz="4800" dirty="0"/>
              <a:t> suffisamment </a:t>
            </a:r>
            <a:r>
              <a:rPr lang="fr-FR" sz="4800" dirty="0" err="1"/>
              <a:t>documentés</a:t>
            </a:r>
            <a:r>
              <a:rPr lang="fr-FR" sz="4800" dirty="0"/>
              <a:t> et ouverts pour permettre leur reproduction par d’autres </a:t>
            </a:r>
            <a:r>
              <a:rPr lang="fr-FR" sz="4800" dirty="0" err="1"/>
              <a:t>équipes</a:t>
            </a:r>
            <a:r>
              <a:rPr lang="fr-FR" sz="4800" dirty="0"/>
              <a:t>. </a:t>
            </a:r>
          </a:p>
          <a:p>
            <a:r>
              <a:rPr lang="fr-FR" sz="4800" dirty="0" smtClean="0"/>
              <a:t>Les </a:t>
            </a:r>
            <a:r>
              <a:rPr lang="fr-FR" sz="4800" dirty="0" err="1"/>
              <a:t>données</a:t>
            </a:r>
            <a:r>
              <a:rPr lang="fr-FR" sz="4800" dirty="0"/>
              <a:t> brutes doivent pouvoir </a:t>
            </a:r>
            <a:r>
              <a:rPr lang="fr-FR" sz="4800" dirty="0" err="1"/>
              <a:t>être</a:t>
            </a:r>
            <a:r>
              <a:rPr lang="fr-FR" sz="4800" dirty="0"/>
              <a:t> accessibles si la discipline le permet. </a:t>
            </a:r>
          </a:p>
          <a:p>
            <a:r>
              <a:rPr lang="fr-FR" sz="4800" dirty="0" smtClean="0"/>
              <a:t>Le </a:t>
            </a:r>
            <a:r>
              <a:rPr lang="fr-FR" sz="4800" dirty="0"/>
              <a:t>choix des citations doit </a:t>
            </a:r>
            <a:r>
              <a:rPr lang="fr-FR" sz="4800" dirty="0" err="1"/>
              <a:t>être</a:t>
            </a:r>
            <a:r>
              <a:rPr lang="fr-FR" sz="4800" dirty="0"/>
              <a:t> pertinent et rendre compte des travaux </a:t>
            </a:r>
            <a:r>
              <a:rPr lang="fr-FR" sz="4800" dirty="0" err="1"/>
              <a:t>déja</a:t>
            </a:r>
            <a:r>
              <a:rPr lang="fr-FR" sz="4800" dirty="0"/>
              <a:t>̀ </a:t>
            </a:r>
            <a:r>
              <a:rPr lang="fr-FR" sz="4800" dirty="0" err="1"/>
              <a:t>publiés</a:t>
            </a:r>
            <a:r>
              <a:rPr lang="fr-FR" sz="4800" dirty="0"/>
              <a:t> par les auteurs et </a:t>
            </a:r>
            <a:r>
              <a:rPr lang="fr-FR" sz="4800" dirty="0" smtClean="0"/>
              <a:t>par </a:t>
            </a:r>
            <a:r>
              <a:rPr lang="fr-FR" sz="4800" dirty="0"/>
              <a:t>d’autres </a:t>
            </a:r>
            <a:r>
              <a:rPr lang="fr-FR" sz="4800" dirty="0" err="1"/>
              <a:t>équipes</a:t>
            </a:r>
            <a:r>
              <a:rPr lang="fr-FR" sz="4800" dirty="0"/>
              <a:t>. </a:t>
            </a:r>
          </a:p>
          <a:p>
            <a:r>
              <a:rPr lang="fr-FR" sz="4800" dirty="0" smtClean="0"/>
              <a:t>Les </a:t>
            </a:r>
            <a:r>
              <a:rPr lang="fr-FR" sz="4800" dirty="0"/>
              <a:t>auteurs doivent citer les travaux à l’origine des questions et des </a:t>
            </a:r>
            <a:r>
              <a:rPr lang="fr-FR" sz="4800" dirty="0" err="1"/>
              <a:t>hypothèses</a:t>
            </a:r>
            <a:r>
              <a:rPr lang="fr-FR" sz="4800" dirty="0"/>
              <a:t> </a:t>
            </a:r>
            <a:r>
              <a:rPr lang="fr-FR" sz="4800" dirty="0" err="1"/>
              <a:t>considérées</a:t>
            </a:r>
            <a:r>
              <a:rPr lang="fr-FR" sz="4800" dirty="0"/>
              <a:t>. </a:t>
            </a:r>
          </a:p>
          <a:p>
            <a:r>
              <a:rPr lang="fr-FR" sz="4800" dirty="0" smtClean="0"/>
              <a:t>Le </a:t>
            </a:r>
            <a:r>
              <a:rPr lang="fr-FR" sz="4800" dirty="0"/>
              <a:t>responsable de la publication doit obtenir l’accord de tous les auteurs avant la soumission. </a:t>
            </a:r>
          </a:p>
          <a:p>
            <a:pPr marL="0" indent="0">
              <a:buNone/>
            </a:pPr>
            <a:endParaRPr lang="fr-FR" sz="4800" dirty="0" smtClean="0"/>
          </a:p>
          <a:p>
            <a:pPr marL="0" indent="0">
              <a:buNone/>
            </a:pPr>
            <a:r>
              <a:rPr lang="fr-FR" sz="4800" dirty="0" smtClean="0"/>
              <a:t>Conduites inappropriées/frauduleuses</a:t>
            </a:r>
          </a:p>
          <a:p>
            <a:r>
              <a:rPr lang="fr-FR" sz="4800" dirty="0"/>
              <a:t>La </a:t>
            </a:r>
            <a:r>
              <a:rPr lang="fr-FR" sz="4800" dirty="0" smtClean="0"/>
              <a:t>fabrication </a:t>
            </a:r>
            <a:r>
              <a:rPr lang="fr-FR" sz="4800" dirty="0"/>
              <a:t>de </a:t>
            </a:r>
            <a:r>
              <a:rPr lang="fr-FR" sz="4800" dirty="0" err="1"/>
              <a:t>résultats</a:t>
            </a:r>
            <a:r>
              <a:rPr lang="fr-FR" sz="4800" dirty="0"/>
              <a:t>. </a:t>
            </a:r>
          </a:p>
          <a:p>
            <a:r>
              <a:rPr lang="fr-FR" sz="4800" dirty="0"/>
              <a:t> La </a:t>
            </a:r>
            <a:r>
              <a:rPr lang="fr-FR" sz="4800" dirty="0" smtClean="0"/>
              <a:t>falsification </a:t>
            </a:r>
            <a:r>
              <a:rPr lang="fr-FR" sz="4800" dirty="0"/>
              <a:t>(manipulation de </a:t>
            </a:r>
            <a:r>
              <a:rPr lang="fr-FR" sz="4800" dirty="0" err="1"/>
              <a:t>données</a:t>
            </a:r>
            <a:r>
              <a:rPr lang="fr-FR" sz="4800" dirty="0"/>
              <a:t> ou leur exclusion sans justification, retouches </a:t>
            </a:r>
            <a:r>
              <a:rPr lang="fr-FR" sz="4800" dirty="0" smtClean="0"/>
              <a:t>d’images</a:t>
            </a:r>
            <a:r>
              <a:rPr lang="fr-FR" sz="4800" dirty="0"/>
              <a:t>). </a:t>
            </a:r>
          </a:p>
          <a:p>
            <a:r>
              <a:rPr lang="fr-FR" sz="4800" dirty="0"/>
              <a:t> Le </a:t>
            </a:r>
            <a:r>
              <a:rPr lang="fr-FR" sz="4800" dirty="0" smtClean="0"/>
              <a:t>plagiat </a:t>
            </a:r>
            <a:r>
              <a:rPr lang="fr-FR" sz="4800" dirty="0"/>
              <a:t>des travaux d’un </a:t>
            </a:r>
            <a:r>
              <a:rPr lang="fr-FR" sz="4800" dirty="0" smtClean="0"/>
              <a:t>tiers</a:t>
            </a:r>
          </a:p>
          <a:p>
            <a:r>
              <a:rPr lang="fr-FR" sz="4800" dirty="0"/>
              <a:t> La </a:t>
            </a:r>
            <a:r>
              <a:rPr lang="fr-FR" sz="4800" dirty="0" err="1"/>
              <a:t>présentation</a:t>
            </a:r>
            <a:r>
              <a:rPr lang="fr-FR" sz="4800" dirty="0"/>
              <a:t> intentionnellement trompeuse de </a:t>
            </a:r>
            <a:r>
              <a:rPr lang="fr-FR" sz="4800" dirty="0" err="1"/>
              <a:t>résultats</a:t>
            </a:r>
            <a:r>
              <a:rPr lang="fr-FR" sz="4800" dirty="0"/>
              <a:t> ou de travaux de concurrents. </a:t>
            </a:r>
          </a:p>
          <a:p>
            <a:r>
              <a:rPr lang="fr-FR" sz="4800" dirty="0"/>
              <a:t> La dissimulation de conflits d’</a:t>
            </a:r>
            <a:r>
              <a:rPr lang="fr-FR" sz="4800" dirty="0" err="1"/>
              <a:t>intérêts</a:t>
            </a:r>
            <a:r>
              <a:rPr lang="fr-FR" sz="4800" dirty="0"/>
              <a:t>. </a:t>
            </a:r>
          </a:p>
          <a:p>
            <a:r>
              <a:rPr lang="fr-FR" sz="4800" dirty="0"/>
              <a:t> La surestimation des applications potentielles des travaux. </a:t>
            </a:r>
          </a:p>
          <a:p>
            <a:r>
              <a:rPr lang="fr-FR" sz="4800" dirty="0"/>
              <a:t> La </a:t>
            </a:r>
            <a:r>
              <a:rPr lang="fr-FR" sz="4800" dirty="0" err="1"/>
              <a:t>présentation</a:t>
            </a:r>
            <a:r>
              <a:rPr lang="fr-FR" sz="4800" dirty="0"/>
              <a:t> intentionnellement trompeuse des travaux de concurrents. </a:t>
            </a:r>
          </a:p>
          <a:p>
            <a:r>
              <a:rPr lang="fr-FR" sz="4800" dirty="0"/>
              <a:t> L’omission </a:t>
            </a:r>
            <a:r>
              <a:rPr lang="fr-FR" sz="4800" dirty="0" err="1"/>
              <a:t>délibérée</a:t>
            </a:r>
            <a:r>
              <a:rPr lang="fr-FR" sz="4800" dirty="0"/>
              <a:t> des contributions d’autres auteurs dans les </a:t>
            </a:r>
            <a:r>
              <a:rPr lang="fr-FR" sz="4800" dirty="0" err="1"/>
              <a:t>références</a:t>
            </a:r>
            <a:r>
              <a:rPr lang="fr-FR" sz="4800" dirty="0"/>
              <a:t>. </a:t>
            </a:r>
          </a:p>
          <a:p>
            <a:r>
              <a:rPr lang="fr-FR" sz="4800" dirty="0"/>
              <a:t> Les indications incorrectes sur le stade d’avancement de la publication de ses propres travaux. </a:t>
            </a:r>
          </a:p>
          <a:p>
            <a:r>
              <a:rPr lang="fr-FR" sz="4800" dirty="0"/>
              <a:t> L’adjonction, par complaisance, aux listes de signataires, d’auteurs «honorifiques» ou </a:t>
            </a:r>
            <a:r>
              <a:rPr lang="fr-FR" sz="4800" dirty="0" smtClean="0"/>
              <a:t> «</a:t>
            </a:r>
            <a:r>
              <a:rPr lang="fr-FR" sz="4800" dirty="0" err="1"/>
              <a:t>fantômes</a:t>
            </a:r>
            <a:r>
              <a:rPr lang="fr-FR" sz="4800" dirty="0"/>
              <a:t>». </a:t>
            </a:r>
          </a:p>
          <a:p>
            <a:r>
              <a:rPr lang="fr-FR" sz="4800" dirty="0" smtClean="0"/>
              <a:t>L’omission </a:t>
            </a:r>
            <a:r>
              <a:rPr lang="fr-FR" sz="4800" dirty="0"/>
              <a:t>dans la liste des auteurs de contributeurs ayant participé de </a:t>
            </a:r>
            <a:r>
              <a:rPr lang="fr-FR" sz="4800" dirty="0" err="1"/>
              <a:t>manière</a:t>
            </a:r>
            <a:r>
              <a:rPr lang="fr-FR" sz="4800" dirty="0"/>
              <a:t> significative au </a:t>
            </a:r>
            <a:r>
              <a:rPr lang="fr-FR" sz="4800" dirty="0" smtClean="0"/>
              <a:t>projet</a:t>
            </a:r>
            <a:r>
              <a:rPr lang="fr-FR" sz="4800" dirty="0"/>
              <a:t>. </a:t>
            </a:r>
          </a:p>
          <a:p>
            <a:r>
              <a:rPr lang="fr-FR" sz="4800" dirty="0" smtClean="0"/>
              <a:t>La </a:t>
            </a:r>
            <a:r>
              <a:rPr lang="fr-FR" sz="4800" dirty="0"/>
              <a:t>mention, sans son accord, d’une personne en </a:t>
            </a:r>
            <a:r>
              <a:rPr lang="fr-FR" sz="4800" dirty="0" err="1"/>
              <a:t>qualite</a:t>
            </a:r>
            <a:r>
              <a:rPr lang="fr-FR" sz="4800" dirty="0"/>
              <a:t>́ de coauteur. </a:t>
            </a:r>
          </a:p>
          <a:p>
            <a:pPr marL="0" indent="0">
              <a:buNone/>
            </a:pPr>
            <a:endParaRPr lang="fr-FR" dirty="0" smtClean="0"/>
          </a:p>
        </p:txBody>
      </p:sp>
    </p:spTree>
    <p:extLst>
      <p:ext uri="{BB962C8B-B14F-4D97-AF65-F5344CB8AC3E}">
        <p14:creationId xmlns:p14="http://schemas.microsoft.com/office/powerpoint/2010/main" val="37843901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251730"/>
            <a:ext cx="10972800" cy="3283104"/>
          </a:xfrm>
        </p:spPr>
        <p:txBody>
          <a:bodyPr>
            <a:normAutofit fontScale="70000" lnSpcReduction="20000"/>
          </a:bodyPr>
          <a:lstStyle/>
          <a:p>
            <a:pPr marL="0" indent="0">
              <a:buNone/>
            </a:pPr>
            <a:r>
              <a:rPr lang="fr-FR" dirty="0" smtClean="0"/>
              <a:t>Qui peut prétendre à être auteur ? </a:t>
            </a:r>
            <a:r>
              <a:rPr lang="fr-FR" dirty="0" smtClean="0"/>
              <a:t>Qui doit </a:t>
            </a:r>
            <a:r>
              <a:rPr lang="fr-FR" dirty="0" smtClean="0"/>
              <a:t>être remercié ?</a:t>
            </a:r>
            <a:endParaRPr lang="fr-FR" dirty="0" smtClean="0"/>
          </a:p>
          <a:p>
            <a:r>
              <a:rPr lang="fr-FR" dirty="0"/>
              <a:t>L'auteur d'un article doit apporter une contribution intellectuelle directe et substantielle à la conception de la recherche, aux mesures, à l'</a:t>
            </a:r>
            <a:r>
              <a:rPr lang="fr-FR" dirty="0" err="1"/>
              <a:t>interprétation</a:t>
            </a:r>
            <a:r>
              <a:rPr lang="fr-FR" dirty="0"/>
              <a:t> des </a:t>
            </a:r>
            <a:r>
              <a:rPr lang="fr-FR" dirty="0" err="1"/>
              <a:t>données</a:t>
            </a:r>
            <a:r>
              <a:rPr lang="fr-FR" dirty="0"/>
              <a:t>, ou à la </a:t>
            </a:r>
            <a:r>
              <a:rPr lang="fr-FR" dirty="0" err="1"/>
              <a:t>rédaction</a:t>
            </a:r>
            <a:r>
              <a:rPr lang="fr-FR" dirty="0"/>
              <a:t> de la publication. </a:t>
            </a:r>
          </a:p>
          <a:p>
            <a:r>
              <a:rPr lang="fr-FR" dirty="0" smtClean="0"/>
              <a:t>L’auteur </a:t>
            </a:r>
            <a:r>
              <a:rPr lang="fr-FR" dirty="0"/>
              <a:t>doit </a:t>
            </a:r>
            <a:r>
              <a:rPr lang="fr-FR" dirty="0" err="1"/>
              <a:t>être</a:t>
            </a:r>
            <a:r>
              <a:rPr lang="fr-FR" dirty="0"/>
              <a:t> capable de </a:t>
            </a:r>
            <a:r>
              <a:rPr lang="fr-FR" dirty="0" err="1"/>
              <a:t>défendre</a:t>
            </a:r>
            <a:r>
              <a:rPr lang="fr-FR" dirty="0"/>
              <a:t> tout ou partie du contenu de la publication. </a:t>
            </a:r>
          </a:p>
          <a:p>
            <a:r>
              <a:rPr lang="fr-FR" dirty="0" smtClean="0"/>
              <a:t>Le </a:t>
            </a:r>
            <a:r>
              <a:rPr lang="fr-FR" dirty="0"/>
              <a:t>responsable du projet (l’auteur correspondant) se porte garant de l’exactitude du contenu de la publication dans son entier. Les autres auteurs sont responsables de la </a:t>
            </a:r>
            <a:r>
              <a:rPr lang="fr-FR" dirty="0" err="1"/>
              <a:t>véracite</a:t>
            </a:r>
            <a:r>
              <a:rPr lang="fr-FR" dirty="0"/>
              <a:t>́ des assertions </a:t>
            </a:r>
            <a:r>
              <a:rPr lang="fr-FR" dirty="0" smtClean="0"/>
              <a:t>que </a:t>
            </a:r>
            <a:r>
              <a:rPr lang="fr-FR" dirty="0"/>
              <a:t>leur position au sein du projet leur permet de </a:t>
            </a:r>
            <a:r>
              <a:rPr lang="fr-FR" dirty="0" err="1"/>
              <a:t>vérifier</a:t>
            </a:r>
            <a:r>
              <a:rPr lang="fr-FR" dirty="0"/>
              <a:t>. </a:t>
            </a:r>
          </a:p>
          <a:p>
            <a:r>
              <a:rPr lang="fr-FR" dirty="0" smtClean="0"/>
              <a:t>Tous </a:t>
            </a:r>
            <a:r>
              <a:rPr lang="fr-FR" dirty="0"/>
              <a:t>les signataires doivent pouvoir </a:t>
            </a:r>
            <a:r>
              <a:rPr lang="fr-FR" dirty="0" err="1"/>
              <a:t>bénéficier</a:t>
            </a:r>
            <a:r>
              <a:rPr lang="fr-FR" dirty="0"/>
              <a:t> des </a:t>
            </a:r>
            <a:r>
              <a:rPr lang="fr-FR" dirty="0" err="1"/>
              <a:t>retombées</a:t>
            </a:r>
            <a:r>
              <a:rPr lang="fr-FR" dirty="0"/>
              <a:t> du travail publié. </a:t>
            </a:r>
          </a:p>
          <a:p>
            <a:pPr marL="0" indent="0">
              <a:buNone/>
            </a:pPr>
            <a:r>
              <a:rPr lang="fr-FR" dirty="0" smtClean="0"/>
              <a:t>Quid de la participation d’ingénieurs et de techniciens comme co-auteurs ?</a:t>
            </a:r>
            <a:endParaRPr lang="fr-FR" b="1" dirty="0" smtClean="0"/>
          </a:p>
          <a:p>
            <a:pPr marL="0" indent="0">
              <a:buNone/>
            </a:pPr>
            <a:r>
              <a:rPr lang="fr-FR" b="1" dirty="0" smtClean="0"/>
              <a:t>Sujets très sensibles et complexes</a:t>
            </a:r>
          </a:p>
        </p:txBody>
      </p:sp>
      <p:sp>
        <p:nvSpPr>
          <p:cNvPr id="2" name="Rectangle 1"/>
          <p:cNvSpPr/>
          <p:nvPr/>
        </p:nvSpPr>
        <p:spPr>
          <a:xfrm>
            <a:off x="541867" y="3794836"/>
            <a:ext cx="10735733" cy="3108544"/>
          </a:xfrm>
          <a:prstGeom prst="rect">
            <a:avLst/>
          </a:prstGeom>
        </p:spPr>
        <p:txBody>
          <a:bodyPr wrap="square">
            <a:spAutoFit/>
          </a:bodyPr>
          <a:lstStyle/>
          <a:p>
            <a:r>
              <a:rPr lang="fr-FR" dirty="0" err="1" smtClean="0"/>
              <a:t>CRediT</a:t>
            </a:r>
            <a:r>
              <a:rPr lang="fr-FR" dirty="0" smtClean="0"/>
              <a:t> </a:t>
            </a:r>
            <a:r>
              <a:rPr lang="fr-FR" dirty="0" err="1"/>
              <a:t>author</a:t>
            </a:r>
            <a:r>
              <a:rPr lang="fr-FR" dirty="0"/>
              <a:t> </a:t>
            </a:r>
            <a:r>
              <a:rPr lang="fr-FR" dirty="0" err="1" smtClean="0"/>
              <a:t>statement</a:t>
            </a:r>
            <a:r>
              <a:rPr lang="fr-FR" dirty="0" smtClean="0"/>
              <a:t> (d’après Elsevier) ou encore </a:t>
            </a:r>
            <a:r>
              <a:rPr lang="fr-FR" dirty="0" err="1" smtClean="0"/>
              <a:t>contributor</a:t>
            </a:r>
            <a:r>
              <a:rPr lang="fr-FR" dirty="0" smtClean="0"/>
              <a:t> </a:t>
            </a:r>
            <a:r>
              <a:rPr lang="fr-FR" dirty="0" err="1" smtClean="0"/>
              <a:t>authorship</a:t>
            </a:r>
            <a:r>
              <a:rPr lang="fr-FR" dirty="0" smtClean="0"/>
              <a:t> (selon les éditeurs)</a:t>
            </a:r>
            <a:endParaRPr lang="fr-FR" dirty="0"/>
          </a:p>
          <a:p>
            <a:r>
              <a:rPr lang="fr-FR" b="1" dirty="0" smtClean="0"/>
              <a:t>Author1 </a:t>
            </a:r>
            <a:r>
              <a:rPr lang="fr-FR" dirty="0" err="1" smtClean="0"/>
              <a:t>Conceptualization</a:t>
            </a:r>
            <a:r>
              <a:rPr lang="fr-FR" dirty="0"/>
              <a:t>, </a:t>
            </a:r>
            <a:r>
              <a:rPr lang="fr-FR" dirty="0" err="1"/>
              <a:t>Methodology</a:t>
            </a:r>
            <a:r>
              <a:rPr lang="fr-FR" dirty="0"/>
              <a:t>, Software </a:t>
            </a:r>
            <a:r>
              <a:rPr lang="fr-FR" b="1" dirty="0" err="1" smtClean="0"/>
              <a:t>Author</a:t>
            </a:r>
            <a:r>
              <a:rPr lang="fr-FR" b="1" dirty="0" smtClean="0"/>
              <a:t> 2</a:t>
            </a:r>
            <a:r>
              <a:rPr lang="fr-FR" dirty="0" smtClean="0"/>
              <a:t>.</a:t>
            </a:r>
            <a:r>
              <a:rPr lang="fr-FR" dirty="0"/>
              <a:t>: Data curation, </a:t>
            </a:r>
            <a:r>
              <a:rPr lang="fr-FR" dirty="0" err="1"/>
              <a:t>Writing</a:t>
            </a:r>
            <a:r>
              <a:rPr lang="fr-FR" dirty="0"/>
              <a:t>- Original </a:t>
            </a:r>
            <a:r>
              <a:rPr lang="fr-FR" dirty="0" err="1"/>
              <a:t>draft</a:t>
            </a:r>
            <a:r>
              <a:rPr lang="fr-FR" dirty="0"/>
              <a:t> </a:t>
            </a:r>
            <a:r>
              <a:rPr lang="fr-FR" dirty="0" err="1"/>
              <a:t>preparation</a:t>
            </a:r>
            <a:r>
              <a:rPr lang="fr-FR" dirty="0"/>
              <a:t>. </a:t>
            </a:r>
            <a:r>
              <a:rPr lang="fr-FR" b="1" dirty="0" err="1" smtClean="0"/>
              <a:t>Authot</a:t>
            </a:r>
            <a:r>
              <a:rPr lang="fr-FR" b="1" dirty="0" smtClean="0"/>
              <a:t> 3 </a:t>
            </a:r>
            <a:r>
              <a:rPr lang="fr-FR" dirty="0" err="1" smtClean="0"/>
              <a:t>Visualization</a:t>
            </a:r>
            <a:r>
              <a:rPr lang="fr-FR" dirty="0"/>
              <a:t>, </a:t>
            </a:r>
            <a:r>
              <a:rPr lang="fr-FR" dirty="0" smtClean="0"/>
              <a:t>Investigation </a:t>
            </a:r>
            <a:r>
              <a:rPr lang="fr-FR" b="1" dirty="0" err="1" smtClean="0"/>
              <a:t>Author</a:t>
            </a:r>
            <a:r>
              <a:rPr lang="fr-FR" b="1" dirty="0" smtClean="0"/>
              <a:t> 4 </a:t>
            </a:r>
            <a:r>
              <a:rPr lang="fr-FR" dirty="0" smtClean="0"/>
              <a:t>: </a:t>
            </a:r>
            <a:r>
              <a:rPr lang="fr-FR" dirty="0"/>
              <a:t>Supervision.: </a:t>
            </a:r>
            <a:r>
              <a:rPr lang="fr-FR" b="1" dirty="0" err="1" smtClean="0"/>
              <a:t>Auhtor</a:t>
            </a:r>
            <a:r>
              <a:rPr lang="fr-FR" b="1" dirty="0" smtClean="0"/>
              <a:t> 5</a:t>
            </a:r>
            <a:r>
              <a:rPr lang="fr-FR" dirty="0" smtClean="0"/>
              <a:t> </a:t>
            </a:r>
            <a:r>
              <a:rPr lang="fr-FR" dirty="0"/>
              <a:t>Software, Validation.: </a:t>
            </a:r>
            <a:r>
              <a:rPr lang="fr-FR" b="1" dirty="0" err="1" smtClean="0"/>
              <a:t>Auhor</a:t>
            </a:r>
            <a:r>
              <a:rPr lang="fr-FR" b="1" dirty="0" smtClean="0"/>
              <a:t> 6</a:t>
            </a:r>
            <a:r>
              <a:rPr lang="fr-FR" dirty="0" smtClean="0"/>
              <a:t> </a:t>
            </a:r>
            <a:r>
              <a:rPr lang="fr-FR" dirty="0" err="1" smtClean="0"/>
              <a:t>Writing</a:t>
            </a:r>
            <a:r>
              <a:rPr lang="fr-FR" dirty="0"/>
              <a:t>- </a:t>
            </a:r>
            <a:r>
              <a:rPr lang="fr-FR" dirty="0" err="1"/>
              <a:t>Reviewing</a:t>
            </a:r>
            <a:r>
              <a:rPr lang="fr-FR" dirty="0"/>
              <a:t> and </a:t>
            </a:r>
            <a:r>
              <a:rPr lang="fr-FR" dirty="0" err="1"/>
              <a:t>Editing</a:t>
            </a:r>
            <a:r>
              <a:rPr lang="fr-FR" dirty="0" smtClean="0"/>
              <a:t>,</a:t>
            </a:r>
          </a:p>
          <a:p>
            <a:endParaRPr lang="fr-FR" dirty="0"/>
          </a:p>
          <a:p>
            <a:r>
              <a:rPr lang="fr-FR" dirty="0" err="1"/>
              <a:t>CRediT</a:t>
            </a:r>
            <a:r>
              <a:rPr lang="fr-FR" dirty="0"/>
              <a:t> (</a:t>
            </a:r>
            <a:r>
              <a:rPr lang="fr-FR" dirty="0" err="1"/>
              <a:t>Contributor</a:t>
            </a:r>
            <a:r>
              <a:rPr lang="fr-FR" dirty="0"/>
              <a:t> </a:t>
            </a:r>
            <a:r>
              <a:rPr lang="fr-FR" dirty="0" err="1"/>
              <a:t>Roles</a:t>
            </a:r>
            <a:r>
              <a:rPr lang="fr-FR" dirty="0"/>
              <a:t> </a:t>
            </a:r>
            <a:r>
              <a:rPr lang="fr-FR" dirty="0" err="1"/>
              <a:t>Taxonomy</a:t>
            </a:r>
            <a:r>
              <a:rPr lang="fr-FR" dirty="0"/>
              <a:t>) </a:t>
            </a:r>
            <a:r>
              <a:rPr lang="fr-FR" dirty="0" err="1"/>
              <a:t>was</a:t>
            </a:r>
            <a:r>
              <a:rPr lang="fr-FR" dirty="0"/>
              <a:t> </a:t>
            </a:r>
            <a:r>
              <a:rPr lang="fr-FR" dirty="0" err="1"/>
              <a:t>introduced</a:t>
            </a:r>
            <a:r>
              <a:rPr lang="fr-FR" dirty="0"/>
              <a:t> </a:t>
            </a:r>
            <a:r>
              <a:rPr lang="fr-FR" dirty="0" err="1"/>
              <a:t>with</a:t>
            </a:r>
            <a:r>
              <a:rPr lang="fr-FR" dirty="0"/>
              <a:t> the intention of </a:t>
            </a:r>
            <a:r>
              <a:rPr lang="fr-FR" dirty="0" err="1"/>
              <a:t>recognizing</a:t>
            </a:r>
            <a:r>
              <a:rPr lang="fr-FR" dirty="0"/>
              <a:t> </a:t>
            </a:r>
            <a:r>
              <a:rPr lang="fr-FR" dirty="0" err="1"/>
              <a:t>individual</a:t>
            </a:r>
            <a:r>
              <a:rPr lang="fr-FR" dirty="0"/>
              <a:t> </a:t>
            </a:r>
            <a:r>
              <a:rPr lang="fr-FR" dirty="0" err="1"/>
              <a:t>author</a:t>
            </a:r>
            <a:r>
              <a:rPr lang="fr-FR" dirty="0"/>
              <a:t> contributions, </a:t>
            </a:r>
            <a:r>
              <a:rPr lang="fr-FR" dirty="0" err="1"/>
              <a:t>reducing</a:t>
            </a:r>
            <a:r>
              <a:rPr lang="fr-FR" dirty="0"/>
              <a:t> </a:t>
            </a:r>
            <a:r>
              <a:rPr lang="fr-FR" dirty="0" err="1"/>
              <a:t>authorship</a:t>
            </a:r>
            <a:r>
              <a:rPr lang="fr-FR" dirty="0"/>
              <a:t> disputes and </a:t>
            </a:r>
            <a:r>
              <a:rPr lang="fr-FR" dirty="0" err="1"/>
              <a:t>facilitating</a:t>
            </a:r>
            <a:r>
              <a:rPr lang="fr-FR" dirty="0"/>
              <a:t> collaboration. The </a:t>
            </a:r>
            <a:r>
              <a:rPr lang="fr-FR" dirty="0" err="1"/>
              <a:t>idea</a:t>
            </a:r>
            <a:r>
              <a:rPr lang="fr-FR" dirty="0"/>
              <a:t> came about </a:t>
            </a:r>
            <a:r>
              <a:rPr lang="fr-FR" dirty="0" err="1"/>
              <a:t>following</a:t>
            </a:r>
            <a:r>
              <a:rPr lang="fr-FR" dirty="0"/>
              <a:t> a 2012 collaborative workshop </a:t>
            </a:r>
            <a:r>
              <a:rPr lang="fr-FR" dirty="0" err="1"/>
              <a:t>led</a:t>
            </a:r>
            <a:r>
              <a:rPr lang="fr-FR" dirty="0"/>
              <a:t> by Harvard </a:t>
            </a:r>
            <a:r>
              <a:rPr lang="fr-FR" dirty="0" err="1"/>
              <a:t>University</a:t>
            </a:r>
            <a:r>
              <a:rPr lang="fr-FR" dirty="0"/>
              <a:t> and the </a:t>
            </a:r>
            <a:r>
              <a:rPr lang="fr-FR" dirty="0" err="1"/>
              <a:t>Wellcome</a:t>
            </a:r>
            <a:r>
              <a:rPr lang="fr-FR" dirty="0"/>
              <a:t> Trust, </a:t>
            </a:r>
            <a:r>
              <a:rPr lang="fr-FR" dirty="0" err="1"/>
              <a:t>with</a:t>
            </a:r>
            <a:r>
              <a:rPr lang="fr-FR" dirty="0"/>
              <a:t> input </a:t>
            </a:r>
            <a:r>
              <a:rPr lang="fr-FR" dirty="0" err="1"/>
              <a:t>from</a:t>
            </a:r>
            <a:r>
              <a:rPr lang="fr-FR" dirty="0"/>
              <a:t> </a:t>
            </a:r>
            <a:r>
              <a:rPr lang="fr-FR" dirty="0" err="1"/>
              <a:t>researchers</a:t>
            </a:r>
            <a:r>
              <a:rPr lang="fr-FR" dirty="0"/>
              <a:t>, the International </a:t>
            </a:r>
            <a:r>
              <a:rPr lang="fr-FR" dirty="0" err="1"/>
              <a:t>Committee</a:t>
            </a:r>
            <a:r>
              <a:rPr lang="fr-FR" dirty="0"/>
              <a:t> of </a:t>
            </a:r>
            <a:r>
              <a:rPr lang="fr-FR" dirty="0" err="1"/>
              <a:t>Medical</a:t>
            </a:r>
            <a:r>
              <a:rPr lang="fr-FR" dirty="0"/>
              <a:t> Journal Editors (ICMJE) and </a:t>
            </a:r>
            <a:r>
              <a:rPr lang="fr-FR" dirty="0" err="1"/>
              <a:t>publishers</a:t>
            </a:r>
            <a:r>
              <a:rPr lang="fr-FR" dirty="0"/>
              <a:t>, </a:t>
            </a:r>
            <a:r>
              <a:rPr lang="fr-FR" dirty="0" err="1"/>
              <a:t>including</a:t>
            </a:r>
            <a:r>
              <a:rPr lang="fr-FR" dirty="0"/>
              <a:t> Elsevier, </a:t>
            </a:r>
            <a:r>
              <a:rPr lang="fr-FR" dirty="0" err="1"/>
              <a:t>represented</a:t>
            </a:r>
            <a:r>
              <a:rPr lang="fr-FR" dirty="0"/>
              <a:t> by </a:t>
            </a:r>
            <a:r>
              <a:rPr lang="fr-FR" dirty="0" err="1"/>
              <a:t>Cell</a:t>
            </a:r>
            <a:r>
              <a:rPr lang="fr-FR" dirty="0"/>
              <a:t> </a:t>
            </a:r>
            <a:r>
              <a:rPr lang="fr-FR" dirty="0" err="1"/>
              <a:t>Press</a:t>
            </a:r>
            <a:r>
              <a:rPr lang="fr-FR" dirty="0" smtClean="0"/>
              <a:t>.</a:t>
            </a:r>
          </a:p>
          <a:p>
            <a:endParaRPr lang="fr-FR" dirty="0"/>
          </a:p>
          <a:p>
            <a:r>
              <a:rPr lang="fr-FR" dirty="0" smtClean="0"/>
              <a:t>D’autres recommandations sur les signatures existent : COPE, AVIESAN</a:t>
            </a:r>
          </a:p>
          <a:p>
            <a:endParaRPr lang="fr-FR" dirty="0" smtClean="0"/>
          </a:p>
          <a:p>
            <a:r>
              <a:rPr lang="fr-FR" dirty="0" smtClean="0"/>
              <a:t>Ces sujets devraient </a:t>
            </a:r>
            <a:r>
              <a:rPr lang="fr-FR" dirty="0" smtClean="0"/>
              <a:t>être débattu au sein des unités de recherche et faire l’objet de recommandations dans un RI</a:t>
            </a:r>
          </a:p>
          <a:p>
            <a:r>
              <a:rPr lang="fr-FR" dirty="0" smtClean="0"/>
              <a:t>Autres points de vigilance : cas de travaux pluridisciplinaires, conventions d’affiliations des auteurs, recours au numéro ORCID</a:t>
            </a:r>
            <a:r>
              <a:rPr lang="is-IS" dirty="0" smtClean="0"/>
              <a:t>…</a:t>
            </a:r>
            <a:endParaRPr lang="fr-FR" dirty="0"/>
          </a:p>
          <a:p>
            <a:endParaRPr lang="fr-FR" dirty="0"/>
          </a:p>
        </p:txBody>
      </p:sp>
    </p:spTree>
    <p:extLst>
      <p:ext uri="{BB962C8B-B14F-4D97-AF65-F5344CB8AC3E}">
        <p14:creationId xmlns:p14="http://schemas.microsoft.com/office/powerpoint/2010/main" val="30465785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Signalement de fraudes scientifiques</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dirty="0" smtClean="0"/>
              <a:t>Lanceur d’alerte : </a:t>
            </a:r>
            <a:r>
              <a:rPr lang="fr-FR" dirty="0" smtClean="0"/>
              <a:t>être conscient de la gravité de sa démarche, ne pas agir de manière isolée</a:t>
            </a:r>
          </a:p>
          <a:p>
            <a:pPr algn="just"/>
            <a:r>
              <a:rPr lang="fr-FR" dirty="0" smtClean="0"/>
              <a:t>Si le problème ne peut être réglé au niveau du laboratoire, les allégations devront être transmises au référent-intégrité de l’institution</a:t>
            </a:r>
          </a:p>
          <a:p>
            <a:pPr algn="just"/>
            <a:r>
              <a:rPr lang="fr-FR" dirty="0" smtClean="0"/>
              <a:t>La prise en charge en France de la fraude revient à chaque institution de recherche. L’alerte n’est pas anonyme mais son traitement est couvert par la confidentialité. Après rapport d’experts indépendants, le fraudeur fait l’objet d’un jugement par une CAP pour le CNRS, une commission de discipline pour les EPIC ou une commission composée de membres du CA de leur université pour les enseignants-chercheurs. Le traitement au niveau national est possible depuis 2018 au niveau du comité de déontologie du ministère</a:t>
            </a:r>
            <a:endParaRPr lang="fr-FR" dirty="0" smtClean="0"/>
          </a:p>
          <a:p>
            <a:pPr marL="0" indent="0">
              <a:buNone/>
            </a:pPr>
            <a:endParaRPr lang="fr-FR" sz="2000" i="1" dirty="0"/>
          </a:p>
          <a:p>
            <a:pPr marL="0" indent="0">
              <a:buNone/>
            </a:pPr>
            <a:endParaRPr lang="fr-FR" sz="2000" dirty="0"/>
          </a:p>
        </p:txBody>
      </p:sp>
    </p:spTree>
    <p:extLst>
      <p:ext uri="{BB962C8B-B14F-4D97-AF65-F5344CB8AC3E}">
        <p14:creationId xmlns:p14="http://schemas.microsoft.com/office/powerpoint/2010/main" val="10687471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03777fae2b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100"/>
              <a:buFont typeface="Arial"/>
              <a:buNone/>
            </a:pPr>
            <a:r>
              <a:rPr lang="fr-FR"/>
              <a:t>Introduction du Secrétariat Général du SNESUP-FSU</a:t>
            </a:r>
            <a:endParaRPr/>
          </a:p>
        </p:txBody>
      </p:sp>
      <p:sp>
        <p:nvSpPr>
          <p:cNvPr id="173" name="Google Shape;173;g103777fae2b_0_0"/>
          <p:cNvSpPr txBox="1">
            <a:spLocks noGrp="1"/>
          </p:cNvSpPr>
          <p:nvPr>
            <p:ph type="body" idx="1"/>
          </p:nvPr>
        </p:nvSpPr>
        <p:spPr>
          <a:xfrm>
            <a:off x="359764" y="1624737"/>
            <a:ext cx="11512500" cy="5091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500"/>
              </a:spcBef>
              <a:spcAft>
                <a:spcPts val="0"/>
              </a:spcAft>
              <a:buNone/>
            </a:pPr>
            <a:endParaRPr/>
          </a:p>
          <a:p>
            <a:pPr marL="0" lvl="0" indent="0" algn="ctr" rtl="0">
              <a:lnSpc>
                <a:spcPct val="90000"/>
              </a:lnSpc>
              <a:spcBef>
                <a:spcPts val="500"/>
              </a:spcBef>
              <a:spcAft>
                <a:spcPts val="0"/>
              </a:spcAft>
              <a:buNone/>
            </a:pPr>
            <a:r>
              <a:rPr lang="fr-FR"/>
              <a:t>Anne Roger et Philippe Aubry</a:t>
            </a:r>
            <a:endParaRPr/>
          </a:p>
          <a:p>
            <a:pPr marL="0" lvl="0" indent="0" algn="l" rtl="0">
              <a:lnSpc>
                <a:spcPct val="90000"/>
              </a:lnSpc>
              <a:spcBef>
                <a:spcPts val="5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343958"/>
            <a:ext cx="10515600" cy="4351338"/>
          </a:xfrm>
        </p:spPr>
        <p:txBody>
          <a:bodyPr>
            <a:normAutofit fontScale="70000" lnSpcReduction="20000"/>
          </a:bodyPr>
          <a:lstStyle/>
          <a:p>
            <a:pPr algn="just"/>
            <a:r>
              <a:rPr lang="fr-FR" dirty="0"/>
              <a:t>Le collège de déontologie </a:t>
            </a:r>
            <a:r>
              <a:rPr lang="fr-FR" dirty="0" smtClean="0"/>
              <a:t>est chargé (arrêté </a:t>
            </a:r>
            <a:r>
              <a:rPr lang="fr-FR" dirty="0"/>
              <a:t>du 1er mars </a:t>
            </a:r>
            <a:r>
              <a:rPr lang="fr-FR" dirty="0" smtClean="0"/>
              <a:t>2018)</a:t>
            </a:r>
          </a:p>
          <a:p>
            <a:pPr marL="114300" indent="0" algn="just">
              <a:buNone/>
            </a:pPr>
            <a:r>
              <a:rPr lang="fr-FR" dirty="0" smtClean="0"/>
              <a:t>→</a:t>
            </a:r>
            <a:r>
              <a:rPr lang="fr-FR" dirty="0"/>
              <a:t>de rendre un avis sur les questions d’ordre général relatives à l’application des obligations et des principes déontologiques mentionnés aux articles 25 à 28 de la loi du 13 juillet 1983 dans les services et établissements mentionnés à l’article 1er de cet arrêté </a:t>
            </a:r>
            <a:endParaRPr lang="fr-FR" dirty="0" smtClean="0"/>
          </a:p>
          <a:p>
            <a:pPr marL="114300" indent="0" algn="just">
              <a:buNone/>
            </a:pPr>
            <a:r>
              <a:rPr lang="fr-FR" dirty="0" smtClean="0"/>
              <a:t>→</a:t>
            </a:r>
            <a:r>
              <a:rPr lang="fr-FR" b="1" dirty="0"/>
              <a:t>de répondre aux questions relatives aux situations individuelles dont il est saisi </a:t>
            </a:r>
            <a:r>
              <a:rPr lang="fr-FR" dirty="0"/>
              <a:t>afin de recommander toute mesure visant à faire respecter les obligations déontologiques et à prévenir ou faire cesser une situation de conflits d’intérêts en application de l’article 6 ter A de la loi du 13 juillet 1983 ; </a:t>
            </a:r>
            <a:r>
              <a:rPr lang="fr-FR" dirty="0"/>
              <a:t/>
            </a:r>
            <a:br>
              <a:rPr lang="fr-FR" dirty="0"/>
            </a:br>
            <a:r>
              <a:rPr lang="fr-FR" dirty="0" smtClean="0"/>
              <a:t/>
            </a:r>
            <a:br>
              <a:rPr lang="fr-FR" dirty="0" smtClean="0"/>
            </a:br>
            <a:r>
              <a:rPr lang="fr-FR" dirty="0" smtClean="0"/>
              <a:t>→</a:t>
            </a:r>
            <a:r>
              <a:rPr lang="fr-FR" dirty="0"/>
              <a:t>de répondre aux questions posées par les référents déontologues institués dans chaque établissement public relevant du ministère chargé de l’enseignement supérieur et de la recherche, en cas de difficultés particulières dans le traitement d’un dossier </a:t>
            </a:r>
            <a:r>
              <a:rPr lang="fr-FR" dirty="0" smtClean="0"/>
              <a:t>;</a:t>
            </a:r>
          </a:p>
          <a:p>
            <a:pPr marL="114300" indent="0" algn="just">
              <a:buNone/>
            </a:pPr>
            <a:r>
              <a:rPr lang="fr-FR" dirty="0" smtClean="0"/>
              <a:t>→</a:t>
            </a:r>
            <a:r>
              <a:rPr lang="fr-FR" dirty="0"/>
              <a:t>de mener à la demande du ministre toute réflexion concernant les questions et principes déontologiques intéressant les services et établissements mentionnés à l’article 1er de cet arrêté et de formuler des propositions pour assurer la promotion de tels principes et renforcer la prévention de toute situation de conflits d’intérêts ; </a:t>
            </a:r>
            <a:endParaRPr lang="fr-FR" dirty="0" smtClean="0"/>
          </a:p>
          <a:p>
            <a:pPr marL="114300" indent="0" algn="just">
              <a:buNone/>
            </a:pPr>
            <a:r>
              <a:rPr lang="fr-FR" dirty="0" smtClean="0"/>
              <a:t>→</a:t>
            </a:r>
            <a:r>
              <a:rPr lang="fr-FR" dirty="0"/>
              <a:t>d’établir un rapport annuel d’activité à l’attention du ministre</a:t>
            </a:r>
            <a:endParaRPr lang="fr-FR" dirty="0"/>
          </a:p>
        </p:txBody>
      </p:sp>
      <p:sp>
        <p:nvSpPr>
          <p:cNvPr id="4" name="Rectangle 3"/>
          <p:cNvSpPr/>
          <p:nvPr/>
        </p:nvSpPr>
        <p:spPr>
          <a:xfrm>
            <a:off x="994832" y="4712348"/>
            <a:ext cx="10358967" cy="1477328"/>
          </a:xfrm>
          <a:prstGeom prst="rect">
            <a:avLst/>
          </a:prstGeom>
        </p:spPr>
        <p:txBody>
          <a:bodyPr wrap="square">
            <a:spAutoFit/>
          </a:bodyPr>
          <a:lstStyle/>
          <a:p>
            <a:pPr algn="just"/>
            <a:r>
              <a:rPr lang="fr-FR" sz="1800" i="1" dirty="0" smtClean="0">
                <a:solidFill>
                  <a:srgbClr val="FF0000"/>
                </a:solidFill>
              </a:rPr>
              <a:t>Le collège répond </a:t>
            </a:r>
            <a:r>
              <a:rPr lang="fr-FR" sz="1800" i="1" dirty="0">
                <a:solidFill>
                  <a:srgbClr val="FF0000"/>
                </a:solidFill>
              </a:rPr>
              <a:t>ainsi à tous les courriers qu’il reçoit </a:t>
            </a:r>
            <a:r>
              <a:rPr lang="fr-FR" sz="1800" i="1" u="sng" dirty="0">
                <a:solidFill>
                  <a:srgbClr val="FF0000"/>
                </a:solidFill>
              </a:rPr>
              <a:t>même si la question posée ou le statut de la personne qui le saisit n’entrent pas dans le champ de sa compétence</a:t>
            </a:r>
            <a:r>
              <a:rPr lang="fr-FR" sz="1800" i="1" dirty="0">
                <a:solidFill>
                  <a:srgbClr val="FF0000"/>
                </a:solidFill>
              </a:rPr>
              <a:t>. Le cas échéant, il indique à la personne qui l’a saisi le  service  à  contacter  ou  l’invite  à  se  tourner  vers  le  référent  déontologue  de  son  établissement.  Il informe aussi dans certains cas l’administration compétente de la saisine qu’il a reçue.</a:t>
            </a:r>
          </a:p>
        </p:txBody>
      </p:sp>
    </p:spTree>
    <p:extLst>
      <p:ext uri="{BB962C8B-B14F-4D97-AF65-F5344CB8AC3E}">
        <p14:creationId xmlns:p14="http://schemas.microsoft.com/office/powerpoint/2010/main" val="5376695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92371728"/>
              </p:ext>
            </p:extLst>
          </p:nvPr>
        </p:nvGraphicFramePr>
        <p:xfrm>
          <a:off x="423295" y="2865120"/>
          <a:ext cx="11305428" cy="3810000"/>
        </p:xfrm>
        <a:graphic>
          <a:graphicData uri="http://schemas.openxmlformats.org/drawingml/2006/table">
            <a:tbl>
              <a:tblPr firstRow="1" bandRow="1">
                <a:tableStyleId>{073A0DAA-6AF3-43AB-8588-CEC1D06C72B9}</a:tableStyleId>
              </a:tblPr>
              <a:tblGrid>
                <a:gridCol w="2826357"/>
                <a:gridCol w="2826357"/>
                <a:gridCol w="2826357"/>
                <a:gridCol w="2826357"/>
              </a:tblGrid>
              <a:tr h="192982">
                <a:tc>
                  <a:txBody>
                    <a:bodyPr/>
                    <a:lstStyle/>
                    <a:p>
                      <a:r>
                        <a:rPr lang="fr-FR" sz="1200" dirty="0" smtClean="0"/>
                        <a:t>Relation</a:t>
                      </a:r>
                      <a:endParaRPr lang="fr-FR" sz="1200" dirty="0"/>
                    </a:p>
                  </a:txBody>
                  <a:tcPr marL="121920" marR="121920"/>
                </a:tc>
                <a:tc>
                  <a:txBody>
                    <a:bodyPr/>
                    <a:lstStyle/>
                    <a:p>
                      <a:r>
                        <a:rPr lang="fr-FR" sz="1200" dirty="0" smtClean="0"/>
                        <a:t>Précision</a:t>
                      </a:r>
                      <a:endParaRPr lang="fr-FR" sz="1200" dirty="0"/>
                    </a:p>
                  </a:txBody>
                  <a:tcPr marL="121920" marR="121920"/>
                </a:tc>
                <a:tc>
                  <a:txBody>
                    <a:bodyPr/>
                    <a:lstStyle/>
                    <a:p>
                      <a:r>
                        <a:rPr lang="fr-FR" sz="1200" dirty="0" smtClean="0"/>
                        <a:t>État de l’intégrité ?</a:t>
                      </a:r>
                      <a:endParaRPr lang="fr-FR" sz="1200" dirty="0"/>
                    </a:p>
                  </a:txBody>
                  <a:tcPr marL="121920" marR="121920"/>
                </a:tc>
                <a:tc>
                  <a:txBody>
                    <a:bodyPr/>
                    <a:lstStyle/>
                    <a:p>
                      <a:r>
                        <a:rPr lang="fr-FR" sz="1200" dirty="0" smtClean="0"/>
                        <a:t>Influence </a:t>
                      </a:r>
                      <a:r>
                        <a:rPr lang="fr-FR" sz="1200" baseline="0" dirty="0" smtClean="0"/>
                        <a:t>sur la c</a:t>
                      </a:r>
                      <a:r>
                        <a:rPr lang="fr-FR" sz="1200" dirty="0" smtClean="0"/>
                        <a:t>réativité</a:t>
                      </a:r>
                      <a:endParaRPr lang="fr-FR" sz="1200" dirty="0"/>
                    </a:p>
                  </a:txBody>
                  <a:tcPr marL="121920" marR="121920"/>
                </a:tc>
              </a:tr>
              <a:tr h="0">
                <a:tc>
                  <a:txBody>
                    <a:bodyPr/>
                    <a:lstStyle/>
                    <a:p>
                      <a:r>
                        <a:rPr lang="fr-FR" sz="1000" dirty="0" smtClean="0"/>
                        <a:t>clone</a:t>
                      </a:r>
                      <a:endParaRPr lang="fr-FR" sz="1000" dirty="0"/>
                    </a:p>
                  </a:txBody>
                  <a:tcPr marL="121920" marR="121920"/>
                </a:tc>
                <a:tc>
                  <a:txBody>
                    <a:bodyPr/>
                    <a:lstStyle/>
                    <a:p>
                      <a:r>
                        <a:rPr lang="fr-FR" sz="1000" dirty="0" smtClean="0"/>
                        <a:t>recherche basée sur le superviseur </a:t>
                      </a:r>
                      <a:endParaRPr lang="fr-FR" sz="1000" dirty="0"/>
                    </a:p>
                  </a:txBody>
                  <a:tcPr marL="121920" marR="121920"/>
                </a:tc>
                <a:tc>
                  <a:txBody>
                    <a:bodyPr/>
                    <a:lstStyle/>
                    <a:p>
                      <a:r>
                        <a:rPr lang="fr-FR" sz="1000" dirty="0" smtClean="0"/>
                        <a:t>menacée</a:t>
                      </a:r>
                      <a:endParaRPr lang="fr-FR" sz="1000" dirty="0"/>
                    </a:p>
                  </a:txBody>
                  <a:tcPr marL="121920" marR="121920"/>
                </a:tc>
                <a:tc>
                  <a:txBody>
                    <a:bodyPr/>
                    <a:lstStyle/>
                    <a:p>
                      <a:r>
                        <a:rPr lang="fr-FR" sz="1000" dirty="0" smtClean="0"/>
                        <a:t>négative</a:t>
                      </a:r>
                      <a:endParaRPr lang="fr-FR" sz="1000" dirty="0"/>
                    </a:p>
                  </a:txBody>
                  <a:tcPr marL="121920" marR="121920"/>
                </a:tc>
              </a:tr>
              <a:tr h="0">
                <a:tc gridSpan="2">
                  <a:txBody>
                    <a:bodyPr/>
                    <a:lstStyle/>
                    <a:p>
                      <a:pPr algn="ctr"/>
                      <a:r>
                        <a:rPr lang="fr-FR" sz="1000" dirty="0" smtClean="0"/>
                        <a:t>Main d’œuvre bon marché (Rôle majeur-mineur)</a:t>
                      </a:r>
                      <a:endParaRPr lang="fr-FR" sz="1000" dirty="0"/>
                    </a:p>
                  </a:txBody>
                  <a:tcPr marL="121920" marR="121920"/>
                </a:tc>
                <a:tc hMerge="1">
                  <a:txBody>
                    <a:bodyPr/>
                    <a:lstStyle/>
                    <a:p>
                      <a:endParaRPr lang="fr-FR" sz="1200" dirty="0"/>
                    </a:p>
                  </a:txBody>
                  <a:tcPr/>
                </a:tc>
                <a:tc>
                  <a:txBody>
                    <a:bodyPr/>
                    <a:lstStyle/>
                    <a:p>
                      <a:r>
                        <a:rPr lang="fr-FR" sz="1000" dirty="0" smtClean="0"/>
                        <a:t>menacée</a:t>
                      </a:r>
                      <a:endParaRPr lang="fr-FR" sz="1000" dirty="0"/>
                    </a:p>
                  </a:txBody>
                  <a:tcPr marL="121920" marR="121920"/>
                </a:tc>
                <a:tc>
                  <a:txBody>
                    <a:bodyPr/>
                    <a:lstStyle/>
                    <a:p>
                      <a:r>
                        <a:rPr lang="fr-FR" sz="1000" dirty="0" smtClean="0"/>
                        <a:t>négative</a:t>
                      </a:r>
                      <a:endParaRPr lang="fr-FR" sz="1000" dirty="0"/>
                    </a:p>
                  </a:txBody>
                  <a:tcPr marL="121920" marR="121920"/>
                </a:tc>
              </a:tr>
              <a:tr h="167251">
                <a:tc>
                  <a:txBody>
                    <a:bodyPr/>
                    <a:lstStyle/>
                    <a:p>
                      <a:r>
                        <a:rPr lang="fr-FR" sz="1000" dirty="0" smtClean="0"/>
                        <a:t>fantôme</a:t>
                      </a:r>
                      <a:endParaRPr lang="fr-FR" sz="1000" dirty="0"/>
                    </a:p>
                  </a:txBody>
                  <a:tcPr marL="121920" marR="121920"/>
                </a:tc>
                <a:tc>
                  <a:txBody>
                    <a:bodyPr/>
                    <a:lstStyle/>
                    <a:p>
                      <a:r>
                        <a:rPr lang="fr-FR" sz="1000" dirty="0" smtClean="0"/>
                        <a:t>Recherche basée sur le supervisé</a:t>
                      </a:r>
                      <a:endParaRPr lang="fr-FR" sz="1000"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smtClean="0"/>
                        <a:t>menacée</a:t>
                      </a:r>
                    </a:p>
                    <a:p>
                      <a:endParaRPr lang="fr-FR" sz="1000" dirty="0"/>
                    </a:p>
                  </a:txBody>
                  <a:tcPr marL="121920" marR="121920"/>
                </a:tc>
                <a:tc>
                  <a:txBody>
                    <a:bodyPr/>
                    <a:lstStyle/>
                    <a:p>
                      <a:r>
                        <a:rPr lang="fr-FR" sz="1000" dirty="0" smtClean="0"/>
                        <a:t>Mixte (positive, négative ou mélange des deux)</a:t>
                      </a:r>
                      <a:endParaRPr lang="fr-FR" sz="1000" dirty="0"/>
                    </a:p>
                  </a:txBody>
                  <a:tcPr marL="121920" marR="121920"/>
                </a:tc>
              </a:tr>
              <a:tr h="167251">
                <a:tc>
                  <a:txBody>
                    <a:bodyPr/>
                    <a:lstStyle/>
                    <a:p>
                      <a:r>
                        <a:rPr lang="fr-FR" sz="1000" dirty="0" smtClean="0"/>
                        <a:t>« chum »</a:t>
                      </a:r>
                      <a:endParaRPr lang="fr-FR" sz="1000" dirty="0"/>
                    </a:p>
                  </a:txBody>
                  <a:tcPr marL="121920" marR="121920"/>
                </a:tc>
                <a:tc>
                  <a:txBody>
                    <a:bodyPr/>
                    <a:lstStyle/>
                    <a:p>
                      <a:r>
                        <a:rPr lang="fr-FR" sz="1000" dirty="0" smtClean="0"/>
                        <a:t>Patron- travailleur</a:t>
                      </a:r>
                      <a:endParaRPr lang="fr-FR" sz="1000"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smtClean="0"/>
                        <a:t>menacée</a:t>
                      </a:r>
                    </a:p>
                    <a:p>
                      <a:endParaRPr lang="fr-FR" sz="1000" dirty="0"/>
                    </a:p>
                  </a:txBody>
                  <a:tcPr marL="121920" marR="121920"/>
                </a:tc>
                <a:tc>
                  <a:txBody>
                    <a:bodyPr/>
                    <a:lstStyle/>
                    <a:p>
                      <a:r>
                        <a:rPr lang="fr-FR" sz="1000" dirty="0" smtClean="0"/>
                        <a:t>négative</a:t>
                      </a:r>
                      <a:endParaRPr lang="fr-FR" sz="1000" dirty="0"/>
                    </a:p>
                  </a:txBody>
                  <a:tcPr marL="121920" marR="121920"/>
                </a:tc>
              </a:tr>
              <a:tr h="167251">
                <a:tc>
                  <a:txBody>
                    <a:bodyPr/>
                    <a:lstStyle/>
                    <a:p>
                      <a:r>
                        <a:rPr lang="fr-FR" sz="1000" dirty="0" smtClean="0"/>
                        <a:t>Dommage collatéral</a:t>
                      </a:r>
                      <a:endParaRPr lang="fr-FR" sz="1000" dirty="0"/>
                    </a:p>
                  </a:txBody>
                  <a:tcPr marL="121920" marR="121920"/>
                </a:tc>
                <a:tc>
                  <a:txBody>
                    <a:bodyPr/>
                    <a:lstStyle/>
                    <a:p>
                      <a:r>
                        <a:rPr lang="fr-FR" sz="1000" dirty="0" smtClean="0"/>
                        <a:t>VIP-ordinaire</a:t>
                      </a:r>
                      <a:endParaRPr lang="fr-FR" sz="1000"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smtClean="0"/>
                        <a:t>menacée</a:t>
                      </a:r>
                    </a:p>
                    <a:p>
                      <a:endParaRPr lang="fr-FR" sz="1000" dirty="0"/>
                    </a:p>
                  </a:txBody>
                  <a:tcPr marL="121920" marR="121920"/>
                </a:tc>
                <a:tc>
                  <a:txBody>
                    <a:bodyPr/>
                    <a:lstStyle/>
                    <a:p>
                      <a:r>
                        <a:rPr lang="fr-FR" sz="1000" dirty="0" smtClean="0"/>
                        <a:t>négative</a:t>
                      </a:r>
                      <a:endParaRPr lang="fr-FR" sz="1000" dirty="0"/>
                    </a:p>
                  </a:txBody>
                  <a:tcPr marL="121920" marR="121920"/>
                </a:tc>
              </a:tr>
              <a:tr h="167251">
                <a:tc>
                  <a:txBody>
                    <a:bodyPr/>
                    <a:lstStyle/>
                    <a:p>
                      <a:r>
                        <a:rPr lang="fr-FR" sz="1000" dirty="0" smtClean="0"/>
                        <a:t>combattant</a:t>
                      </a:r>
                      <a:endParaRPr lang="fr-FR" sz="1000" dirty="0"/>
                    </a:p>
                  </a:txBody>
                  <a:tcPr marL="121920" marR="121920"/>
                </a:tc>
                <a:tc>
                  <a:txBody>
                    <a:bodyPr/>
                    <a:lstStyle/>
                    <a:p>
                      <a:r>
                        <a:rPr lang="fr-FR" sz="1000" dirty="0" smtClean="0"/>
                        <a:t>intelligent-stupide</a:t>
                      </a:r>
                      <a:endParaRPr lang="fr-FR" sz="1000"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smtClean="0"/>
                        <a:t>menacée</a:t>
                      </a:r>
                    </a:p>
                    <a:p>
                      <a:endParaRPr lang="fr-FR" sz="1000" dirty="0"/>
                    </a:p>
                  </a:txBody>
                  <a:tcPr marL="121920" marR="121920"/>
                </a:tc>
                <a:tc>
                  <a:txBody>
                    <a:bodyPr/>
                    <a:lstStyle/>
                    <a:p>
                      <a:r>
                        <a:rPr lang="fr-FR" sz="1000" dirty="0" smtClean="0"/>
                        <a:t>négative</a:t>
                      </a:r>
                      <a:endParaRPr lang="fr-FR" sz="1000" dirty="0"/>
                    </a:p>
                  </a:txBody>
                  <a:tcPr marL="121920" marR="121920"/>
                </a:tc>
              </a:tr>
              <a:tr h="2444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kern="1200" dirty="0" smtClean="0">
                          <a:solidFill>
                            <a:schemeClr val="dk1"/>
                          </a:solidFill>
                          <a:effectLst/>
                          <a:latin typeface="+mn-lt"/>
                          <a:ea typeface="+mn-ea"/>
                          <a:cs typeface="+mn-cs"/>
                        </a:rPr>
                        <a:t>« </a:t>
                      </a:r>
                      <a:r>
                        <a:rPr lang="fr-FR" sz="1000" kern="1200" dirty="0" err="1" smtClean="0">
                          <a:solidFill>
                            <a:schemeClr val="dk1"/>
                          </a:solidFill>
                          <a:effectLst/>
                          <a:latin typeface="+mn-lt"/>
                          <a:ea typeface="+mn-ea"/>
                          <a:cs typeface="+mn-cs"/>
                        </a:rPr>
                        <a:t>creepy</a:t>
                      </a:r>
                      <a:r>
                        <a:rPr lang="fr-FR" sz="1000" kern="1200" dirty="0" smtClean="0">
                          <a:solidFill>
                            <a:schemeClr val="dk1"/>
                          </a:solidFill>
                          <a:effectLst/>
                          <a:latin typeface="+mn-lt"/>
                          <a:ea typeface="+mn-ea"/>
                          <a:cs typeface="+mn-cs"/>
                        </a:rPr>
                        <a:t> </a:t>
                      </a:r>
                      <a:r>
                        <a:rPr lang="fr-FR" sz="1000" kern="1200" dirty="0" err="1" smtClean="0">
                          <a:solidFill>
                            <a:schemeClr val="dk1"/>
                          </a:solidFill>
                          <a:effectLst/>
                          <a:latin typeface="+mn-lt"/>
                          <a:ea typeface="+mn-ea"/>
                          <a:cs typeface="+mn-cs"/>
                        </a:rPr>
                        <a:t>crawlers</a:t>
                      </a:r>
                      <a:r>
                        <a:rPr lang="fr-FR" sz="1000" kern="1200" dirty="0" smtClean="0">
                          <a:solidFill>
                            <a:schemeClr val="dk1"/>
                          </a:solidFill>
                          <a:effectLst/>
                          <a:latin typeface="+mn-lt"/>
                          <a:ea typeface="+mn-ea"/>
                          <a:cs typeface="+mn-cs"/>
                        </a:rPr>
                        <a:t> «</a:t>
                      </a:r>
                      <a:r>
                        <a:rPr lang="fr-FR" sz="1200" kern="1200" dirty="0" smtClean="0">
                          <a:solidFill>
                            <a:schemeClr val="dk1"/>
                          </a:solidFill>
                          <a:effectLst/>
                          <a:latin typeface="+mn-lt"/>
                          <a:ea typeface="+mn-ea"/>
                          <a:cs typeface="+mn-cs"/>
                        </a:rPr>
                        <a:t> </a:t>
                      </a:r>
                      <a:endParaRPr lang="fr-FR" sz="1000" dirty="0" smtClean="0"/>
                    </a:p>
                    <a:p>
                      <a:endParaRPr lang="fr-FR" sz="1000" dirty="0"/>
                    </a:p>
                  </a:txBody>
                  <a:tcPr marL="121920" marR="121920"/>
                </a:tc>
                <a:tc>
                  <a:txBody>
                    <a:bodyPr/>
                    <a:lstStyle/>
                    <a:p>
                      <a:r>
                        <a:rPr lang="fr-FR" sz="1000" dirty="0" smtClean="0"/>
                        <a:t>Berger-suiveur</a:t>
                      </a:r>
                      <a:endParaRPr lang="fr-FR" sz="1000"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smtClean="0"/>
                        <a:t>menacée</a:t>
                      </a:r>
                    </a:p>
                    <a:p>
                      <a:endParaRPr lang="fr-FR" sz="1000" dirty="0"/>
                    </a:p>
                  </a:txBody>
                  <a:tcPr marL="121920" marR="121920"/>
                </a:tc>
                <a:tc>
                  <a:txBody>
                    <a:bodyPr/>
                    <a:lstStyle/>
                    <a:p>
                      <a:r>
                        <a:rPr lang="fr-FR" sz="1000" dirty="0" smtClean="0"/>
                        <a:t>négative</a:t>
                      </a:r>
                      <a:endParaRPr lang="fr-FR" sz="1000" dirty="0"/>
                    </a:p>
                  </a:txBody>
                  <a:tcPr marL="121920" marR="121920"/>
                </a:tc>
              </a:tr>
              <a:tr h="167251">
                <a:tc>
                  <a:txBody>
                    <a:bodyPr/>
                    <a:lstStyle/>
                    <a:p>
                      <a:r>
                        <a:rPr lang="fr-FR" sz="1000" dirty="0" smtClean="0"/>
                        <a:t>« </a:t>
                      </a:r>
                      <a:r>
                        <a:rPr lang="fr-FR" sz="1000" dirty="0" err="1" smtClean="0"/>
                        <a:t>captivate</a:t>
                      </a:r>
                      <a:r>
                        <a:rPr lang="fr-FR" sz="1000" dirty="0" smtClean="0"/>
                        <a:t> and con »</a:t>
                      </a:r>
                      <a:endParaRPr lang="fr-FR" sz="1000" dirty="0"/>
                    </a:p>
                  </a:txBody>
                  <a:tcPr marL="121920" marR="121920"/>
                </a:tc>
                <a:tc>
                  <a:txBody>
                    <a:bodyPr/>
                    <a:lstStyle/>
                    <a:p>
                      <a:r>
                        <a:rPr lang="fr-FR" sz="1000" dirty="0" smtClean="0"/>
                        <a:t>Désir sexuel</a:t>
                      </a:r>
                      <a:endParaRPr lang="fr-FR" sz="1000"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smtClean="0"/>
                        <a:t>menacée</a:t>
                      </a:r>
                    </a:p>
                    <a:p>
                      <a:endParaRPr lang="fr-FR" sz="1000" dirty="0"/>
                    </a:p>
                  </a:txBody>
                  <a:tcPr marL="121920" marR="121920"/>
                </a:tc>
                <a:tc>
                  <a:txBody>
                    <a:bodyPr/>
                    <a:lstStyle/>
                    <a:p>
                      <a:r>
                        <a:rPr lang="fr-FR" sz="1000" dirty="0" smtClean="0"/>
                        <a:t>Mixte</a:t>
                      </a:r>
                      <a:endParaRPr lang="fr-FR" sz="1000" dirty="0"/>
                    </a:p>
                  </a:txBody>
                  <a:tcPr marL="121920" marR="121920"/>
                </a:tc>
              </a:tr>
              <a:tr h="167251">
                <a:tc>
                  <a:txBody>
                    <a:bodyPr/>
                    <a:lstStyle/>
                    <a:p>
                      <a:r>
                        <a:rPr lang="fr-FR" sz="1000" dirty="0" smtClean="0"/>
                        <a:t>conseiller</a:t>
                      </a:r>
                      <a:endParaRPr lang="fr-FR" sz="1000" dirty="0"/>
                    </a:p>
                  </a:txBody>
                  <a:tcPr marL="121920" marR="121920"/>
                </a:tc>
                <a:tc>
                  <a:txBody>
                    <a:bodyPr/>
                    <a:lstStyle/>
                    <a:p>
                      <a:r>
                        <a:rPr lang="fr-FR" sz="1000" dirty="0" smtClean="0"/>
                        <a:t>Expert-patient</a:t>
                      </a:r>
                      <a:endParaRPr lang="fr-FR" sz="1000"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smtClean="0"/>
                        <a:t>Menacée</a:t>
                      </a:r>
                      <a:r>
                        <a:rPr lang="fr-FR" sz="1000" baseline="0" dirty="0" smtClean="0"/>
                        <a:t> ou non, ou mélange des 2 selon la pratique de cette fonction</a:t>
                      </a:r>
                      <a:endParaRPr lang="fr-FR" sz="1000" dirty="0" smtClean="0"/>
                    </a:p>
                  </a:txBody>
                  <a:tcPr marL="121920" marR="121920"/>
                </a:tc>
                <a:tc>
                  <a:txBody>
                    <a:bodyPr/>
                    <a:lstStyle/>
                    <a:p>
                      <a:r>
                        <a:rPr lang="fr-FR" sz="1000" dirty="0" smtClean="0"/>
                        <a:t>Mixte</a:t>
                      </a:r>
                      <a:endParaRPr lang="fr-FR" sz="1000" dirty="0"/>
                    </a:p>
                  </a:txBody>
                  <a:tcPr marL="121920" marR="121920"/>
                </a:tc>
              </a:tr>
              <a:tr h="0">
                <a:tc gridSpan="2">
                  <a:txBody>
                    <a:bodyPr/>
                    <a:lstStyle/>
                    <a:p>
                      <a:pPr algn="ctr"/>
                      <a:r>
                        <a:rPr lang="fr-FR" sz="1000" dirty="0" smtClean="0"/>
                        <a:t>Produire un futur collègue (</a:t>
                      </a:r>
                      <a:r>
                        <a:rPr lang="fr-FR" sz="1000" i="1" dirty="0" smtClean="0"/>
                        <a:t>non</a:t>
                      </a:r>
                      <a:r>
                        <a:rPr lang="fr-FR" sz="1000" i="1" baseline="0" dirty="0" smtClean="0"/>
                        <a:t> aveuglé par le fait de produire un rival</a:t>
                      </a:r>
                      <a:r>
                        <a:rPr lang="fr-FR" sz="1000" baseline="0" dirty="0" smtClean="0"/>
                        <a:t>)</a:t>
                      </a:r>
                      <a:endParaRPr lang="fr-FR" sz="1000" dirty="0"/>
                    </a:p>
                  </a:txBody>
                  <a:tcPr marL="121920" marR="121920"/>
                </a:tc>
                <a:tc hMerge="1">
                  <a:txBody>
                    <a:bodyPr/>
                    <a:lstStyle/>
                    <a:p>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smtClean="0"/>
                        <a:t>Non menacée</a:t>
                      </a:r>
                    </a:p>
                  </a:txBody>
                  <a:tcPr marL="121920" marR="121920"/>
                </a:tc>
                <a:tc>
                  <a:txBody>
                    <a:bodyPr/>
                    <a:lstStyle/>
                    <a:p>
                      <a:r>
                        <a:rPr lang="fr-FR" sz="1000" dirty="0" smtClean="0"/>
                        <a:t>positive</a:t>
                      </a:r>
                      <a:endParaRPr lang="fr-FR" sz="1000" dirty="0"/>
                    </a:p>
                  </a:txBody>
                  <a:tcPr marL="121920" marR="121920"/>
                </a:tc>
              </a:tr>
            </a:tbl>
          </a:graphicData>
        </a:graphic>
      </p:graphicFrame>
      <p:sp>
        <p:nvSpPr>
          <p:cNvPr id="3" name="Rectangle 2"/>
          <p:cNvSpPr/>
          <p:nvPr/>
        </p:nvSpPr>
        <p:spPr>
          <a:xfrm>
            <a:off x="1" y="2373031"/>
            <a:ext cx="14993599" cy="307777"/>
          </a:xfrm>
          <a:prstGeom prst="rect">
            <a:avLst/>
          </a:prstGeom>
        </p:spPr>
        <p:txBody>
          <a:bodyPr wrap="square">
            <a:spAutoFit/>
          </a:bodyPr>
          <a:lstStyle/>
          <a:p>
            <a:r>
              <a:rPr lang="fr-FR" dirty="0">
                <a:latin typeface="Wingdings"/>
                <a:ea typeface="Wingdings"/>
                <a:cs typeface="Wingdings"/>
                <a:sym typeface="Wingdings"/>
              </a:rPr>
              <a:t></a:t>
            </a:r>
            <a:r>
              <a:rPr lang="fr-FR" dirty="0" smtClean="0"/>
              <a:t>Exemple de typologie des relations superviseur-supervisé (d’après Chamberlain 2016)</a:t>
            </a:r>
            <a:endParaRPr lang="fr-FR" dirty="0"/>
          </a:p>
        </p:txBody>
      </p:sp>
      <p:sp>
        <p:nvSpPr>
          <p:cNvPr id="5" name="ZoneTexte 4"/>
          <p:cNvSpPr txBox="1"/>
          <p:nvPr/>
        </p:nvSpPr>
        <p:spPr>
          <a:xfrm>
            <a:off x="1" y="707300"/>
            <a:ext cx="10972800" cy="1169551"/>
          </a:xfrm>
          <a:prstGeom prst="rect">
            <a:avLst/>
          </a:prstGeom>
          <a:noFill/>
        </p:spPr>
        <p:txBody>
          <a:bodyPr wrap="square" rtlCol="0">
            <a:spAutoFit/>
          </a:bodyPr>
          <a:lstStyle/>
          <a:p>
            <a:r>
              <a:rPr lang="fr-FR" dirty="0" smtClean="0">
                <a:latin typeface="Wingdings"/>
                <a:ea typeface="Wingdings"/>
                <a:cs typeface="Wingdings"/>
                <a:sym typeface="Wingdings"/>
              </a:rPr>
              <a:t></a:t>
            </a:r>
            <a:r>
              <a:rPr lang="fr-FR" dirty="0" smtClean="0"/>
              <a:t>Exemples de réponses à la question "</a:t>
            </a:r>
            <a:r>
              <a:rPr lang="fr-FR" dirty="0"/>
              <a:t>pourquoi supervisez-vous comme vous le faites ?" </a:t>
            </a:r>
            <a:r>
              <a:rPr lang="fr-FR" dirty="0" smtClean="0"/>
              <a:t>(enquête </a:t>
            </a:r>
            <a:r>
              <a:rPr lang="fr-FR" dirty="0" err="1" smtClean="0"/>
              <a:t>Univ</a:t>
            </a:r>
            <a:r>
              <a:rPr lang="fr-FR" dirty="0" smtClean="0"/>
              <a:t> de Sydney) :</a:t>
            </a:r>
          </a:p>
          <a:p>
            <a:pPr algn="just"/>
            <a:r>
              <a:rPr lang="fr-FR" dirty="0" smtClean="0">
                <a:solidFill>
                  <a:srgbClr val="FF0000"/>
                </a:solidFill>
              </a:rPr>
              <a:t>Dans </a:t>
            </a:r>
            <a:r>
              <a:rPr lang="fr-FR" dirty="0">
                <a:solidFill>
                  <a:srgbClr val="FF0000"/>
                </a:solidFill>
              </a:rPr>
              <a:t>certains cas, les superviseurs disent qu'ils supervisent de la manière dont ils ont eux-mêmes été supervisés. En bref, une bonne supervision engendre une bonne supervision. C'est la logique de l'effet de ruissellement. Dans d'autres cas, les superviseurs nous disent que leur pratique a été une réaction contre leur expérience de supervision. Ils s'efforcent désormais de s'assurer que leurs étudiants sont protégés de la négligence bénigne ou de la </a:t>
            </a:r>
            <a:r>
              <a:rPr lang="fr-FR" dirty="0" smtClean="0">
                <a:solidFill>
                  <a:srgbClr val="FF0000"/>
                </a:solidFill>
              </a:rPr>
              <a:t>sur-supervision </a:t>
            </a:r>
            <a:r>
              <a:rPr lang="fr-FR" dirty="0">
                <a:solidFill>
                  <a:srgbClr val="FF0000"/>
                </a:solidFill>
              </a:rPr>
              <a:t>(</a:t>
            </a:r>
            <a:r>
              <a:rPr lang="fr-FR" dirty="0" err="1">
                <a:solidFill>
                  <a:srgbClr val="FF0000"/>
                </a:solidFill>
              </a:rPr>
              <a:t>Milgate</a:t>
            </a:r>
            <a:r>
              <a:rPr lang="fr-FR" dirty="0">
                <a:solidFill>
                  <a:srgbClr val="FF0000"/>
                </a:solidFill>
              </a:rPr>
              <a:t> </a:t>
            </a:r>
            <a:r>
              <a:rPr lang="fr-FR" dirty="0" smtClean="0">
                <a:solidFill>
                  <a:srgbClr val="FF0000"/>
                </a:solidFill>
              </a:rPr>
              <a:t>2006)</a:t>
            </a:r>
            <a:r>
              <a:rPr lang="fr-FR" dirty="0">
                <a:solidFill>
                  <a:srgbClr val="FF0000"/>
                </a:solidFill>
              </a:rPr>
              <a:t>.</a:t>
            </a:r>
          </a:p>
        </p:txBody>
      </p:sp>
    </p:spTree>
    <p:extLst>
      <p:ext uri="{BB962C8B-B14F-4D97-AF65-F5344CB8AC3E}">
        <p14:creationId xmlns:p14="http://schemas.microsoft.com/office/powerpoint/2010/main" val="2146031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575" y="650150"/>
            <a:ext cx="11601197" cy="5812316"/>
          </a:xfrm>
        </p:spPr>
        <p:txBody>
          <a:bodyPr>
            <a:normAutofit lnSpcReduction="10000"/>
          </a:bodyPr>
          <a:lstStyle/>
          <a:p>
            <a:pPr algn="just"/>
            <a:r>
              <a:rPr lang="fr-FR" sz="2400" dirty="0" smtClean="0"/>
              <a:t>Rappel du </a:t>
            </a:r>
            <a:r>
              <a:rPr lang="fr-FR" sz="2400" b="1" dirty="0" smtClean="0"/>
              <a:t>rôle </a:t>
            </a:r>
            <a:r>
              <a:rPr lang="fr-FR" sz="2400" b="1" dirty="0"/>
              <a:t>de la supervision </a:t>
            </a:r>
            <a:r>
              <a:rPr lang="fr-FR" sz="2400" dirty="0"/>
              <a:t>d’une recherche : aider les étudiants à développer une pensée critique et créative et des compétences en matière de recherche, et à contribuer au corpus de connaissances existant (Anderson et al 2006</a:t>
            </a:r>
            <a:r>
              <a:rPr lang="fr-FR" sz="2400" dirty="0" smtClean="0"/>
              <a:t>)</a:t>
            </a:r>
          </a:p>
          <a:p>
            <a:pPr algn="just"/>
            <a:r>
              <a:rPr lang="fr-FR" sz="2400" dirty="0" smtClean="0"/>
              <a:t>Assurer </a:t>
            </a:r>
            <a:r>
              <a:rPr lang="fr-FR" sz="2400" dirty="0"/>
              <a:t>une </a:t>
            </a:r>
            <a:r>
              <a:rPr lang="fr-FR" sz="2400" b="1" dirty="0"/>
              <a:t>supervision adéquate </a:t>
            </a:r>
            <a:r>
              <a:rPr lang="fr-FR" sz="2400" dirty="0" smtClean="0"/>
              <a:t>est de </a:t>
            </a:r>
            <a:r>
              <a:rPr lang="fr-FR" sz="2400" dirty="0"/>
              <a:t>la responsabilité éthique de tous les </a:t>
            </a:r>
            <a:r>
              <a:rPr lang="fr-FR" sz="2400" dirty="0" smtClean="0"/>
              <a:t>directeurs de thèse, </a:t>
            </a:r>
            <a:r>
              <a:rPr lang="fr-FR" sz="2400" dirty="0"/>
              <a:t>qui sont tenus de veiller au développement des connaissances et du comportement de leurs supervisés (</a:t>
            </a:r>
            <a:r>
              <a:rPr lang="fr-FR" sz="2400" dirty="0" err="1"/>
              <a:t>Löfström</a:t>
            </a:r>
            <a:r>
              <a:rPr lang="fr-FR" sz="2400" dirty="0"/>
              <a:t> et </a:t>
            </a:r>
            <a:r>
              <a:rPr lang="fr-FR" sz="2400" dirty="0" err="1"/>
              <a:t>Pyhältö</a:t>
            </a:r>
            <a:r>
              <a:rPr lang="fr-FR" sz="2400" dirty="0"/>
              <a:t> 2018). </a:t>
            </a:r>
            <a:r>
              <a:rPr lang="fr-FR" sz="2400" dirty="0" smtClean="0"/>
              <a:t>C’est cette notion qui figure dans le code US : </a:t>
            </a:r>
          </a:p>
          <a:p>
            <a:pPr marL="0" indent="0">
              <a:buNone/>
            </a:pPr>
            <a:r>
              <a:rPr lang="fr-FR" sz="2300" dirty="0" smtClean="0">
                <a:solidFill>
                  <a:srgbClr val="FF0000"/>
                </a:solidFill>
              </a:rPr>
              <a:t>(les directeurs de thèse se doivent de) «</a:t>
            </a:r>
            <a:r>
              <a:rPr lang="fr-FR" sz="2300" dirty="0">
                <a:solidFill>
                  <a:srgbClr val="FF0000"/>
                </a:solidFill>
              </a:rPr>
              <a:t> </a:t>
            </a:r>
            <a:r>
              <a:rPr lang="fr-FR" sz="2300" i="1" dirty="0">
                <a:solidFill>
                  <a:srgbClr val="FF0000"/>
                </a:solidFill>
              </a:rPr>
              <a:t>fournir une formation et une supervision appropriées à leurs étudiants et supervisés</a:t>
            </a:r>
            <a:r>
              <a:rPr lang="fr-FR" sz="2300" dirty="0">
                <a:solidFill>
                  <a:srgbClr val="FF0000"/>
                </a:solidFill>
              </a:rPr>
              <a:t> » </a:t>
            </a:r>
            <a:endParaRPr lang="fr-FR" sz="2300" dirty="0" smtClean="0">
              <a:solidFill>
                <a:srgbClr val="FF0000"/>
              </a:solidFill>
            </a:endParaRPr>
          </a:p>
          <a:p>
            <a:pPr algn="just"/>
            <a:r>
              <a:rPr lang="fr-FR" sz="2200" dirty="0" smtClean="0"/>
              <a:t>La </a:t>
            </a:r>
            <a:r>
              <a:rPr lang="fr-FR" sz="2200" b="1" dirty="0"/>
              <a:t>promotion d'un comportement éthique </a:t>
            </a:r>
            <a:r>
              <a:rPr lang="fr-FR" sz="2200" dirty="0"/>
              <a:t>chez les étudiants renforce l'honnêteté des étudiants en général et la conduction de la recherche en particulier. Le </a:t>
            </a:r>
            <a:r>
              <a:rPr lang="fr-FR" sz="2200" b="1" dirty="0"/>
              <a:t>retour d'information consciencieux</a:t>
            </a:r>
            <a:r>
              <a:rPr lang="fr-FR" sz="2200" dirty="0"/>
              <a:t> des directeurs de </a:t>
            </a:r>
            <a:r>
              <a:rPr lang="fr-FR" sz="2200" dirty="0" smtClean="0"/>
              <a:t>thèse </a:t>
            </a:r>
            <a:r>
              <a:rPr lang="fr-FR" sz="2200" dirty="0"/>
              <a:t>contribue à maintenir le processus de recherche en cours </a:t>
            </a:r>
            <a:r>
              <a:rPr lang="fr-FR" sz="2200" dirty="0" smtClean="0"/>
              <a:t>(</a:t>
            </a:r>
            <a:r>
              <a:rPr lang="fr-FR" sz="2200" dirty="0" err="1" smtClean="0"/>
              <a:t>Shute</a:t>
            </a:r>
            <a:r>
              <a:rPr lang="fr-FR" sz="2200" dirty="0" smtClean="0"/>
              <a:t> </a:t>
            </a:r>
            <a:r>
              <a:rPr lang="fr-FR" sz="2200" dirty="0"/>
              <a:t>2008) et motive les étudiants à accomplir les </a:t>
            </a:r>
            <a:r>
              <a:rPr lang="fr-FR" sz="2200" dirty="0" smtClean="0"/>
              <a:t>tâches avec soin </a:t>
            </a:r>
            <a:r>
              <a:rPr lang="fr-FR" sz="2200" dirty="0"/>
              <a:t>(de </a:t>
            </a:r>
            <a:r>
              <a:rPr lang="fr-FR" sz="2200" dirty="0" err="1"/>
              <a:t>Kleijn</a:t>
            </a:r>
            <a:r>
              <a:rPr lang="fr-FR" sz="2200" dirty="0"/>
              <a:t> et al. 2013</a:t>
            </a:r>
            <a:r>
              <a:rPr lang="fr-FR" sz="2200" dirty="0" smtClean="0"/>
              <a:t>)</a:t>
            </a:r>
          </a:p>
          <a:p>
            <a:pPr algn="just"/>
            <a:r>
              <a:rPr lang="fr-FR" sz="2200" dirty="0" smtClean="0"/>
              <a:t>Ce retour est aussi qualifié de critique (efficace) par opposition à un retour qui serait destructeur i.e. non éthique, entravant </a:t>
            </a:r>
            <a:r>
              <a:rPr lang="fr-FR" sz="2200" dirty="0"/>
              <a:t>la créativité des étudiants (Meng et al. 2017). </a:t>
            </a:r>
            <a:r>
              <a:rPr lang="fr-FR" sz="2200" dirty="0" smtClean="0"/>
              <a:t>Exemples de traitement inégal envers </a:t>
            </a:r>
            <a:r>
              <a:rPr lang="fr-FR" sz="2200" dirty="0"/>
              <a:t>les étudiants pour des raisons inconnues </a:t>
            </a:r>
            <a:r>
              <a:rPr lang="fr-FR" sz="2200" dirty="0" smtClean="0"/>
              <a:t>qui représentent </a:t>
            </a:r>
            <a:r>
              <a:rPr lang="fr-FR" sz="2200" dirty="0"/>
              <a:t>une violation des lois académiques </a:t>
            </a:r>
            <a:r>
              <a:rPr lang="fr-FR" sz="2200" dirty="0" smtClean="0"/>
              <a:t>(US)</a:t>
            </a:r>
            <a:endParaRPr lang="fr-FR" sz="2200" dirty="0"/>
          </a:p>
          <a:p>
            <a:endParaRPr lang="fr-FR" sz="2200" dirty="0"/>
          </a:p>
        </p:txBody>
      </p:sp>
      <p:sp>
        <p:nvSpPr>
          <p:cNvPr id="4" name="Rectangle 3"/>
          <p:cNvSpPr/>
          <p:nvPr/>
        </p:nvSpPr>
        <p:spPr>
          <a:xfrm>
            <a:off x="328575" y="5780782"/>
            <a:ext cx="11601197" cy="1077218"/>
          </a:xfrm>
          <a:prstGeom prst="rect">
            <a:avLst/>
          </a:prstGeom>
        </p:spPr>
        <p:txBody>
          <a:bodyPr wrap="square">
            <a:spAutoFit/>
          </a:bodyPr>
          <a:lstStyle/>
          <a:p>
            <a:pPr algn="just"/>
            <a:r>
              <a:rPr lang="fr-FR" sz="1600" i="1" dirty="0">
                <a:solidFill>
                  <a:srgbClr val="FF0000"/>
                </a:solidFill>
              </a:rPr>
              <a:t>Les </a:t>
            </a:r>
            <a:r>
              <a:rPr lang="fr-FR" sz="1600" i="1" dirty="0" smtClean="0">
                <a:solidFill>
                  <a:srgbClr val="FF0000"/>
                </a:solidFill>
              </a:rPr>
              <a:t>chercheurs ne </a:t>
            </a:r>
            <a:r>
              <a:rPr lang="fr-FR" sz="1600" i="1" dirty="0">
                <a:solidFill>
                  <a:srgbClr val="FF0000"/>
                </a:solidFill>
              </a:rPr>
              <a:t>pratiquent pas de discrimination dans leur travail en fonction de la race, de l'ethnicité, de la culture, de l'origine nationale, du sexe, de l'orientation sexuelle, de l'identité sexuelle, de l'âge, de la religion, de la langue, du handicap .... ou de toute autre base applicable proscrite par la loi </a:t>
            </a:r>
            <a:r>
              <a:rPr lang="fr-FR" sz="1600" i="1" dirty="0" smtClean="0">
                <a:solidFill>
                  <a:srgbClr val="FF0000"/>
                </a:solidFill>
              </a:rPr>
              <a:t>/ (ils) assument </a:t>
            </a:r>
            <a:r>
              <a:rPr lang="fr-FR" sz="1600" i="1" dirty="0">
                <a:solidFill>
                  <a:srgbClr val="FF0000"/>
                </a:solidFill>
              </a:rPr>
              <a:t>leurs responsabilités de manière consciencieuse, compétente et intègre. Ils modèlent et encouragent un comportement éthique pour leurs étudiants et </a:t>
            </a:r>
            <a:r>
              <a:rPr lang="fr-FR" sz="1600" i="1" dirty="0" smtClean="0">
                <a:solidFill>
                  <a:srgbClr val="FF0000"/>
                </a:solidFill>
              </a:rPr>
              <a:t>stagiaires.</a:t>
            </a:r>
            <a:endParaRPr lang="fr-FR" sz="1600" i="1" dirty="0">
              <a:solidFill>
                <a:srgbClr val="FF0000"/>
              </a:solidFill>
            </a:endParaRPr>
          </a:p>
        </p:txBody>
      </p:sp>
      <p:sp>
        <p:nvSpPr>
          <p:cNvPr id="5" name="ZoneTexte 4"/>
          <p:cNvSpPr txBox="1"/>
          <p:nvPr/>
        </p:nvSpPr>
        <p:spPr>
          <a:xfrm>
            <a:off x="555685" y="178581"/>
            <a:ext cx="4354502" cy="307777"/>
          </a:xfrm>
          <a:prstGeom prst="rect">
            <a:avLst/>
          </a:prstGeom>
          <a:noFill/>
        </p:spPr>
        <p:txBody>
          <a:bodyPr wrap="none" rtlCol="0">
            <a:spAutoFit/>
          </a:bodyPr>
          <a:lstStyle/>
          <a:p>
            <a:r>
              <a:rPr lang="fr-FR" b="1" dirty="0" smtClean="0">
                <a:solidFill>
                  <a:schemeClr val="tx1"/>
                </a:solidFill>
              </a:rPr>
              <a:t>1-Présentation de l’étude de </a:t>
            </a:r>
            <a:r>
              <a:rPr lang="fr-FR" b="1" dirty="0">
                <a:solidFill>
                  <a:schemeClr val="tx1"/>
                </a:solidFill>
              </a:rPr>
              <a:t>Muthanna &amp; </a:t>
            </a:r>
            <a:r>
              <a:rPr lang="fr-FR" b="1" dirty="0" err="1">
                <a:solidFill>
                  <a:schemeClr val="tx1"/>
                </a:solidFill>
              </a:rPr>
              <a:t>Alduais</a:t>
            </a:r>
            <a:endParaRPr lang="fr-FR" b="1" dirty="0">
              <a:solidFill>
                <a:schemeClr val="tx1"/>
              </a:solidFill>
            </a:endParaRPr>
          </a:p>
        </p:txBody>
      </p:sp>
    </p:spTree>
    <p:extLst>
      <p:ext uri="{BB962C8B-B14F-4D97-AF65-F5344CB8AC3E}">
        <p14:creationId xmlns:p14="http://schemas.microsoft.com/office/powerpoint/2010/main" val="2286570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250923"/>
            <a:ext cx="10972800" cy="4525963"/>
          </a:xfrm>
        </p:spPr>
        <p:txBody>
          <a:bodyPr>
            <a:noAutofit/>
          </a:bodyPr>
          <a:lstStyle/>
          <a:p>
            <a:pPr algn="just"/>
            <a:r>
              <a:rPr lang="fr-FR" sz="1800" dirty="0" smtClean="0"/>
              <a:t>Une supervision </a:t>
            </a:r>
            <a:r>
              <a:rPr lang="fr-FR" sz="1800" dirty="0"/>
              <a:t>médiocre ou abusive amène les supervisés à se plaindre </a:t>
            </a:r>
            <a:r>
              <a:rPr lang="fr-FR" sz="1800" dirty="0" smtClean="0"/>
              <a:t>publiquement (</a:t>
            </a:r>
            <a:r>
              <a:rPr lang="is-IS" sz="1800" dirty="0" smtClean="0"/>
              <a:t>…)</a:t>
            </a:r>
            <a:r>
              <a:rPr lang="fr-FR" sz="1800" dirty="0" smtClean="0"/>
              <a:t> </a:t>
            </a:r>
            <a:r>
              <a:rPr lang="fr-FR" sz="1800" dirty="0"/>
              <a:t>Ces plaintes accentuent l'importance de l'activité de supervision et le besoin urgent pour les superviseurs d'être bien préparés à l'exercer de manière éthique et professionnelle</a:t>
            </a:r>
            <a:r>
              <a:rPr lang="fr-FR" sz="1800" dirty="0" smtClean="0"/>
              <a:t>.</a:t>
            </a:r>
          </a:p>
          <a:p>
            <a:pPr algn="just"/>
            <a:r>
              <a:rPr lang="fr-FR" sz="1800" dirty="0" smtClean="0"/>
              <a:t>Le chiffre donné par Martinson et al. en 2005 d'un </a:t>
            </a:r>
            <a:r>
              <a:rPr lang="fr-FR" sz="1800" dirty="0"/>
              <a:t>tiers des scientifiques dans des pratiques de recherche </a:t>
            </a:r>
            <a:r>
              <a:rPr lang="fr-FR" sz="1800" dirty="0" smtClean="0"/>
              <a:t>inadéquates </a:t>
            </a:r>
            <a:r>
              <a:rPr lang="fr-FR" sz="1800" dirty="0"/>
              <a:t>reflète un grave danger affectant l'intégrité de la recherche. Le danger destructeur est que ces scientifiques sont soit des </a:t>
            </a:r>
            <a:r>
              <a:rPr lang="fr-FR" sz="1800" dirty="0" smtClean="0"/>
              <a:t>enseignants et</a:t>
            </a:r>
            <a:r>
              <a:rPr lang="fr-FR" sz="1800" dirty="0"/>
              <a:t>/ou </a:t>
            </a:r>
            <a:r>
              <a:rPr lang="fr-FR" sz="1800" dirty="0" smtClean="0"/>
              <a:t>directeurs de thèse, </a:t>
            </a:r>
            <a:r>
              <a:rPr lang="fr-FR" sz="1800" dirty="0"/>
              <a:t>ce qui pose ces deux questions importantes : </a:t>
            </a:r>
            <a:endParaRPr lang="fr-FR" sz="1800" dirty="0" smtClean="0"/>
          </a:p>
          <a:p>
            <a:pPr lvl="1" algn="just"/>
            <a:r>
              <a:rPr lang="fr-FR" sz="1800" b="1" dirty="0" smtClean="0"/>
              <a:t>Quelle </a:t>
            </a:r>
            <a:r>
              <a:rPr lang="fr-FR" sz="1800" b="1" dirty="0"/>
              <a:t>est la relation entre la supervision de la recherche et l'intégrité de la recherche ? </a:t>
            </a:r>
            <a:endParaRPr lang="fr-FR" sz="1800" b="1" dirty="0" smtClean="0"/>
          </a:p>
          <a:p>
            <a:pPr lvl="1" algn="just"/>
            <a:r>
              <a:rPr lang="fr-FR" sz="1800" b="1" dirty="0" smtClean="0"/>
              <a:t>La </a:t>
            </a:r>
            <a:r>
              <a:rPr lang="fr-FR" sz="1800" b="1" dirty="0"/>
              <a:t>supervision est-elle en danger </a:t>
            </a:r>
            <a:r>
              <a:rPr lang="fr-FR" sz="1800" b="1" dirty="0" smtClean="0"/>
              <a:t>ou y a </a:t>
            </a:r>
            <a:r>
              <a:rPr lang="fr-FR" sz="1800" b="1" dirty="0" err="1" smtClean="0"/>
              <a:t>t</a:t>
            </a:r>
            <a:r>
              <a:rPr lang="fr-FR" sz="1800" b="1" dirty="0" smtClean="0"/>
              <a:t> il danger à superviser </a:t>
            </a:r>
            <a:r>
              <a:rPr lang="fr-FR" sz="1800" b="1" dirty="0"/>
              <a:t>? </a:t>
            </a:r>
            <a:r>
              <a:rPr lang="fr-FR" sz="1800" b="1" dirty="0" smtClean="0"/>
              <a:t/>
            </a:r>
            <a:br>
              <a:rPr lang="fr-FR" sz="1800" b="1" dirty="0" smtClean="0"/>
            </a:br>
            <a:r>
              <a:rPr lang="fr-FR" sz="1800" i="1" dirty="0" smtClean="0"/>
              <a:t>(</a:t>
            </a:r>
            <a:r>
              <a:rPr lang="fr-FR" sz="1800" i="1" dirty="0"/>
              <a:t>Is supervision </a:t>
            </a:r>
            <a:r>
              <a:rPr lang="fr-FR" sz="1800" i="1" dirty="0" err="1"/>
              <a:t>at</a:t>
            </a:r>
            <a:r>
              <a:rPr lang="fr-FR" sz="1800" i="1" dirty="0"/>
              <a:t> danger or </a:t>
            </a:r>
            <a:r>
              <a:rPr lang="fr-FR" sz="1800" i="1" dirty="0" err="1"/>
              <a:t>is</a:t>
            </a:r>
            <a:r>
              <a:rPr lang="fr-FR" sz="1800" i="1" dirty="0"/>
              <a:t> </a:t>
            </a:r>
            <a:r>
              <a:rPr lang="fr-FR" sz="1800" i="1" dirty="0" err="1"/>
              <a:t>there</a:t>
            </a:r>
            <a:r>
              <a:rPr lang="fr-FR" sz="1800" i="1" dirty="0"/>
              <a:t> danger </a:t>
            </a:r>
            <a:r>
              <a:rPr lang="fr-FR" sz="1800" i="1" dirty="0" err="1"/>
              <a:t>at</a:t>
            </a:r>
            <a:r>
              <a:rPr lang="fr-FR" sz="1800" i="1" dirty="0"/>
              <a:t> supervision</a:t>
            </a:r>
            <a:r>
              <a:rPr lang="fr-FR" sz="1800" i="1" dirty="0" smtClean="0"/>
              <a:t>?)</a:t>
            </a:r>
          </a:p>
          <a:p>
            <a:pPr marL="457200" lvl="1" indent="0" algn="just">
              <a:buNone/>
            </a:pPr>
            <a:endParaRPr lang="fr-FR" sz="1800" dirty="0" smtClean="0"/>
          </a:p>
          <a:p>
            <a:pPr marL="457200" lvl="1" indent="0" algn="just">
              <a:buNone/>
            </a:pPr>
            <a:r>
              <a:rPr lang="fr-FR" sz="1800" dirty="0" smtClean="0"/>
              <a:t>Les auteurs tentent </a:t>
            </a:r>
            <a:r>
              <a:rPr lang="fr-FR" sz="1800" dirty="0"/>
              <a:t>de répondre à ces deux questions essentielles </a:t>
            </a:r>
            <a:r>
              <a:rPr lang="fr-FR" sz="1800" dirty="0" smtClean="0"/>
              <a:t>en analysant une compilation de 66 références, et </a:t>
            </a:r>
            <a:r>
              <a:rPr lang="fr-FR" sz="1800" dirty="0"/>
              <a:t>de fournir des indications aux responsables </a:t>
            </a:r>
            <a:r>
              <a:rPr lang="fr-FR" sz="1800" dirty="0" smtClean="0"/>
              <a:t>(</a:t>
            </a:r>
            <a:r>
              <a:rPr lang="fr-FR" sz="1800" dirty="0"/>
              <a:t>décideurs et administrateurs, superviseurs et supervisés) pour une mise en œuvre pratique.</a:t>
            </a:r>
          </a:p>
        </p:txBody>
      </p:sp>
    </p:spTree>
    <p:extLst>
      <p:ext uri="{BB962C8B-B14F-4D97-AF65-F5344CB8AC3E}">
        <p14:creationId xmlns:p14="http://schemas.microsoft.com/office/powerpoint/2010/main" val="2159113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4611"/>
            <a:ext cx="12192000" cy="6136466"/>
          </a:xfrm>
        </p:spPr>
        <p:txBody>
          <a:bodyPr>
            <a:noAutofit/>
          </a:bodyPr>
          <a:lstStyle/>
          <a:p>
            <a:pPr algn="just"/>
            <a:r>
              <a:rPr lang="fr-FR" sz="1800" dirty="0"/>
              <a:t>F</a:t>
            </a:r>
            <a:r>
              <a:rPr lang="fr-FR" sz="1800" dirty="0" smtClean="0"/>
              <a:t>acteurs des inconduites/méconduites scientifiques </a:t>
            </a:r>
            <a:r>
              <a:rPr lang="fr-FR" sz="1800" dirty="0"/>
              <a:t>(Fatima et al. 2019</a:t>
            </a:r>
            <a:r>
              <a:rPr lang="fr-FR" sz="1800" dirty="0" smtClean="0"/>
              <a:t>)</a:t>
            </a:r>
            <a:r>
              <a:rPr lang="fr-FR" sz="1800" dirty="0"/>
              <a:t> </a:t>
            </a:r>
            <a:r>
              <a:rPr lang="fr-FR" sz="1800" dirty="0" smtClean="0"/>
              <a:t>: internes tels </a:t>
            </a:r>
            <a:r>
              <a:rPr lang="fr-FR" sz="1800" dirty="0"/>
              <a:t>que </a:t>
            </a:r>
            <a:r>
              <a:rPr lang="fr-FR" sz="1800" dirty="0" smtClean="0"/>
              <a:t>le manque </a:t>
            </a:r>
            <a:r>
              <a:rPr lang="fr-FR" sz="1800" dirty="0"/>
              <a:t>de compétences académiques, la pression personnelle et la </a:t>
            </a:r>
            <a:r>
              <a:rPr lang="fr-FR" sz="1800" dirty="0" smtClean="0"/>
              <a:t>fierté ET/OU externes tels </a:t>
            </a:r>
            <a:r>
              <a:rPr lang="fr-FR" sz="1800" dirty="0"/>
              <a:t>que les TIC et le web, le contrôle des performances des étudiants et l'enseignement</a:t>
            </a:r>
            <a:r>
              <a:rPr lang="fr-FR" sz="1800" dirty="0" smtClean="0"/>
              <a:t>). La </a:t>
            </a:r>
            <a:r>
              <a:rPr lang="fr-FR" sz="1800" dirty="0"/>
              <a:t>trahison de la vérité (falsification et fabrication), ou celle de la confiance (plagiat, </a:t>
            </a:r>
            <a:r>
              <a:rPr lang="fr-FR" sz="1800" dirty="0" err="1"/>
              <a:t>irreproductibilité</a:t>
            </a:r>
            <a:r>
              <a:rPr lang="fr-FR" sz="1800" dirty="0"/>
              <a:t> et pratique de recherche inadéquate) est une classification typique des inconduites </a:t>
            </a:r>
            <a:r>
              <a:rPr lang="fr-FR" sz="1800" dirty="0" smtClean="0"/>
              <a:t>(</a:t>
            </a:r>
            <a:r>
              <a:rPr lang="fr-FR" sz="1800" dirty="0" err="1"/>
              <a:t>Kuroki</a:t>
            </a:r>
            <a:r>
              <a:rPr lang="fr-FR" sz="1800" dirty="0"/>
              <a:t> 2018)</a:t>
            </a:r>
            <a:r>
              <a:rPr lang="fr-FR" sz="1800" dirty="0" smtClean="0"/>
              <a:t>.</a:t>
            </a:r>
            <a:endParaRPr lang="fr-FR" sz="1800" dirty="0"/>
          </a:p>
          <a:p>
            <a:pPr algn="just"/>
            <a:r>
              <a:rPr lang="fr-FR" sz="1800" dirty="0"/>
              <a:t>La supervision de la recherche est une activité qui vise à fournir des conseils, un financement et un soutien émotionnel (</a:t>
            </a:r>
            <a:r>
              <a:rPr lang="fr-FR" sz="1800" dirty="0" err="1"/>
              <a:t>Pyhältö</a:t>
            </a:r>
            <a:r>
              <a:rPr lang="fr-FR" sz="1800" dirty="0"/>
              <a:t> et al. 2015)</a:t>
            </a:r>
            <a:r>
              <a:rPr lang="fr-FR" sz="1800" dirty="0" smtClean="0"/>
              <a:t>. </a:t>
            </a:r>
            <a:r>
              <a:rPr lang="fr-FR" sz="1800" b="1" dirty="0"/>
              <a:t>Le développement des compétences de recherche et l'application réelle de l'éthique de la recherche conduisent à une intégrité plus forte de la recherche</a:t>
            </a:r>
            <a:r>
              <a:rPr lang="fr-FR" sz="1800" dirty="0"/>
              <a:t>. Toutefois, cela exige une maîtrise totale des compétences en matière de recherche et de l'éthique de la recherche de la part des directeurs de </a:t>
            </a:r>
            <a:r>
              <a:rPr lang="fr-FR" sz="1800" dirty="0" smtClean="0"/>
              <a:t>thèse, </a:t>
            </a:r>
            <a:r>
              <a:rPr lang="fr-FR" sz="1800" dirty="0"/>
              <a:t>même s'ils sont expérimentés, qui doivent également </a:t>
            </a:r>
            <a:r>
              <a:rPr lang="fr-FR" sz="1800" dirty="0" smtClean="0"/>
              <a:t>« se </a:t>
            </a:r>
            <a:r>
              <a:rPr lang="fr-FR" sz="1800" dirty="0"/>
              <a:t>tenir à </a:t>
            </a:r>
            <a:r>
              <a:rPr lang="fr-FR" sz="1800" dirty="0" smtClean="0"/>
              <a:t>jour » et </a:t>
            </a:r>
            <a:r>
              <a:rPr lang="fr-FR" sz="1800" dirty="0"/>
              <a:t>mieux comprendre le domaine croissant de l'éthique de la recherche, de la propriété intellectuelle.... </a:t>
            </a:r>
            <a:r>
              <a:rPr lang="fr-FR" sz="1800" dirty="0" smtClean="0"/>
              <a:t> »(</a:t>
            </a:r>
            <a:r>
              <a:rPr lang="fr-FR" sz="1800" dirty="0"/>
              <a:t>Lee </a:t>
            </a:r>
            <a:r>
              <a:rPr lang="fr-FR" sz="1800" dirty="0" smtClean="0"/>
              <a:t>2018)</a:t>
            </a:r>
            <a:r>
              <a:rPr lang="fr-FR" sz="1800" dirty="0"/>
              <a:t>. Elle repose également sur la relation entre les superviseurs et les supervisés. </a:t>
            </a:r>
            <a:r>
              <a:rPr lang="fr-FR" sz="1800" b="1" dirty="0"/>
              <a:t>Si cette relation est utilisée à mauvais escient d'une manière ou d'une autre, elle compromet en fait l'intégrité de la recherche</a:t>
            </a:r>
            <a:r>
              <a:rPr lang="fr-FR" sz="1800" dirty="0"/>
              <a:t>, comme </a:t>
            </a:r>
            <a:r>
              <a:rPr lang="fr-FR" sz="1800" dirty="0" smtClean="0"/>
              <a:t>l'indique par exemple :</a:t>
            </a:r>
            <a:endParaRPr lang="fr-FR" sz="1800" dirty="0"/>
          </a:p>
        </p:txBody>
      </p:sp>
      <p:sp>
        <p:nvSpPr>
          <p:cNvPr id="4" name="ZoneTexte 3"/>
          <p:cNvSpPr txBox="1"/>
          <p:nvPr/>
        </p:nvSpPr>
        <p:spPr>
          <a:xfrm>
            <a:off x="555686" y="178581"/>
            <a:ext cx="1152479" cy="307777"/>
          </a:xfrm>
          <a:prstGeom prst="rect">
            <a:avLst/>
          </a:prstGeom>
          <a:noFill/>
        </p:spPr>
        <p:txBody>
          <a:bodyPr wrap="none" rtlCol="0">
            <a:spAutoFit/>
          </a:bodyPr>
          <a:lstStyle/>
          <a:p>
            <a:r>
              <a:rPr lang="fr-FR" b="1" dirty="0" smtClean="0"/>
              <a:t>2-Résultats</a:t>
            </a:r>
            <a:endParaRPr lang="fr-FR" b="1" dirty="0"/>
          </a:p>
        </p:txBody>
      </p:sp>
      <p:sp>
        <p:nvSpPr>
          <p:cNvPr id="5" name="ZoneTexte 4"/>
          <p:cNvSpPr txBox="1"/>
          <p:nvPr/>
        </p:nvSpPr>
        <p:spPr>
          <a:xfrm>
            <a:off x="555686" y="3880605"/>
            <a:ext cx="11509608" cy="1569660"/>
          </a:xfrm>
          <a:prstGeom prst="rect">
            <a:avLst/>
          </a:prstGeom>
          <a:noFill/>
        </p:spPr>
        <p:txBody>
          <a:bodyPr wrap="square" rtlCol="0">
            <a:spAutoFit/>
          </a:bodyPr>
          <a:lstStyle/>
          <a:p>
            <a:pPr algn="just"/>
            <a:r>
              <a:rPr lang="fr-FR" dirty="0"/>
              <a:t>.</a:t>
            </a:r>
            <a:r>
              <a:rPr lang="fr-FR" sz="1600" dirty="0">
                <a:solidFill>
                  <a:srgbClr val="FF0000"/>
                </a:solidFill>
              </a:rPr>
              <a:t>.</a:t>
            </a:r>
            <a:r>
              <a:rPr lang="fr-FR" sz="1600" i="1" dirty="0">
                <a:solidFill>
                  <a:srgbClr val="FF0000"/>
                </a:solidFill>
              </a:rPr>
              <a:t>. la culture traditionnelle de respect des mentors et des aînés renforce la hiérarchie entre les chercheurs seniors et juniors. Cette hiérarchie influence non seulement la santé de la relation étudiant-promoteur, mais compromet également l'intégrité de la recherche. Par exemple, le promoteur ou le chercheur senior peut revendiquer la position de premier auteur d'un manuscrit écrit par un doctorant, alors que ce dernier ne peut pas s'y opposer, puisque son avenir dépend plus ou moins d'une bonne relation avec le promoteur. Certains étudiants perçoivent cela comme acceptable en raison de leur respect pour le promoteur (Li et Cornelis </a:t>
            </a:r>
            <a:r>
              <a:rPr lang="fr-FR" sz="1600" i="1" dirty="0" smtClean="0">
                <a:solidFill>
                  <a:srgbClr val="FF0000"/>
                </a:solidFill>
              </a:rPr>
              <a:t>2018).</a:t>
            </a:r>
            <a:endParaRPr lang="fr-FR" sz="1600" i="1" dirty="0">
              <a:solidFill>
                <a:srgbClr val="FF0000"/>
              </a:solidFill>
            </a:endParaRPr>
          </a:p>
        </p:txBody>
      </p:sp>
    </p:spTree>
    <p:extLst>
      <p:ext uri="{BB962C8B-B14F-4D97-AF65-F5344CB8AC3E}">
        <p14:creationId xmlns:p14="http://schemas.microsoft.com/office/powerpoint/2010/main" val="464751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1575" y="235237"/>
            <a:ext cx="11547647" cy="4525963"/>
          </a:xfrm>
        </p:spPr>
        <p:txBody>
          <a:bodyPr>
            <a:noAutofit/>
          </a:bodyPr>
          <a:lstStyle/>
          <a:p>
            <a:pPr algn="just"/>
            <a:r>
              <a:rPr lang="fr-FR" sz="1800" dirty="0"/>
              <a:t>La capacité académique des superviseurs est un facteur crucial pour le succès d'une thèse ou d'un mémoire (</a:t>
            </a:r>
            <a:r>
              <a:rPr lang="fr-FR" sz="1800" dirty="0" err="1"/>
              <a:t>Dietz</a:t>
            </a:r>
            <a:r>
              <a:rPr lang="fr-FR" sz="1800" dirty="0"/>
              <a:t> et al. </a:t>
            </a:r>
            <a:r>
              <a:rPr lang="fr-FR" sz="1800" dirty="0" smtClean="0"/>
              <a:t>2006)</a:t>
            </a:r>
            <a:r>
              <a:rPr lang="fr-FR" sz="1800" dirty="0"/>
              <a:t>. Avoir des connaissances sur les compétences en matière de recherche est également important mais pas suffisant ; posséder d'autres compétences, comme indiqué dans la citation suivante, est tout aussi important :</a:t>
            </a:r>
          </a:p>
          <a:p>
            <a:pPr marL="0" indent="0" algn="just">
              <a:buNone/>
            </a:pPr>
            <a:r>
              <a:rPr lang="fr-FR" sz="1600" i="1" dirty="0">
                <a:solidFill>
                  <a:srgbClr val="FF0000"/>
                </a:solidFill>
              </a:rPr>
              <a:t>Les universitaires peuvent avoir d'excellentes compétences en recherche et être très respectés dans leur domaine d'étude. Cependant, ils sont souvent peu préparés au rôle de superviseur, qui exige des compétences particulières en matière de communication, des qualités personnelles et l'établissement d'une relation de travail et d'une relation personnelle avec le doctorant (Simon </a:t>
            </a:r>
            <a:r>
              <a:rPr lang="fr-FR" sz="1600" i="1" dirty="0" smtClean="0">
                <a:solidFill>
                  <a:srgbClr val="FF0000"/>
                </a:solidFill>
              </a:rPr>
              <a:t>2014)</a:t>
            </a:r>
            <a:r>
              <a:rPr lang="fr-FR" sz="1600" i="1" dirty="0">
                <a:solidFill>
                  <a:srgbClr val="FF0000"/>
                </a:solidFill>
              </a:rPr>
              <a:t>.</a:t>
            </a:r>
          </a:p>
          <a:p>
            <a:pPr algn="just"/>
            <a:r>
              <a:rPr lang="fr-FR" sz="1800" dirty="0"/>
              <a:t>Les superviseurs semblent apprendre la supervision en réfléchissant à la façon dont ils ont été supervisés (</a:t>
            </a:r>
            <a:r>
              <a:rPr lang="fr-FR" sz="1800" dirty="0" err="1"/>
              <a:t>Doloriert</a:t>
            </a:r>
            <a:r>
              <a:rPr lang="fr-FR" sz="1800" dirty="0"/>
              <a:t> et al. </a:t>
            </a:r>
            <a:r>
              <a:rPr lang="fr-FR" sz="1800" dirty="0" smtClean="0"/>
              <a:t>2012)</a:t>
            </a:r>
            <a:r>
              <a:rPr lang="fr-FR" sz="1800" dirty="0"/>
              <a:t>. Si la supervision est positive, elle influencera positivement les pratiques de supervision, et l'inverse est </a:t>
            </a:r>
            <a:r>
              <a:rPr lang="fr-FR" sz="1800" dirty="0" smtClean="0"/>
              <a:t>aussi vrai</a:t>
            </a:r>
            <a:r>
              <a:rPr lang="fr-FR" sz="1800" dirty="0"/>
              <a:t>. En d'autres termes, la présence d'un climat favorable et amical est </a:t>
            </a:r>
            <a:r>
              <a:rPr lang="fr-FR" sz="1800" dirty="0" smtClean="0"/>
              <a:t>positif </a:t>
            </a:r>
            <a:r>
              <a:rPr lang="fr-FR" sz="1800" dirty="0"/>
              <a:t>pour le renforcement de l'intégrité </a:t>
            </a:r>
            <a:r>
              <a:rPr lang="fr-FR" sz="1800" dirty="0" smtClean="0"/>
              <a:t>(</a:t>
            </a:r>
            <a:r>
              <a:rPr lang="fr-FR" sz="1800" dirty="0"/>
              <a:t>Bouter et al. 2016). Par conséquent, on peut affirmer sans risque de se tromper qu'il existe un lien étroit entre la supervision de la recherche (en particulier pendant la phase de supervision </a:t>
            </a:r>
            <a:r>
              <a:rPr lang="fr-FR" sz="1800" dirty="0" smtClean="0"/>
              <a:t>du master) </a:t>
            </a:r>
            <a:r>
              <a:rPr lang="fr-FR" sz="1800" dirty="0"/>
              <a:t>et l'intégrité de la recherche. Pour cette raison spécifique, il est important que les directeurs de </a:t>
            </a:r>
            <a:r>
              <a:rPr lang="fr-FR" sz="1800" dirty="0" smtClean="0"/>
              <a:t>thèse </a:t>
            </a:r>
            <a:r>
              <a:rPr lang="fr-FR" sz="1800" dirty="0"/>
              <a:t>accordent une plus grande attention à cette étape particulière de la formation, et fassent de leur mieux pour fournir une supervision critique, constructive et pratique en vue de construire et d'améliorer l'intégrité de la recherche. Cela dépend également du type de relation entre les superviseurs et les supervisés, qui est détaillé ci-dessous.</a:t>
            </a:r>
          </a:p>
        </p:txBody>
      </p:sp>
    </p:spTree>
    <p:extLst>
      <p:ext uri="{BB962C8B-B14F-4D97-AF65-F5344CB8AC3E}">
        <p14:creationId xmlns:p14="http://schemas.microsoft.com/office/powerpoint/2010/main" val="3662945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0933" y="307710"/>
            <a:ext cx="11311467" cy="4525963"/>
          </a:xfrm>
        </p:spPr>
        <p:txBody>
          <a:bodyPr>
            <a:normAutofit fontScale="85000" lnSpcReduction="20000"/>
          </a:bodyPr>
          <a:lstStyle/>
          <a:p>
            <a:pPr algn="just"/>
            <a:r>
              <a:rPr lang="fr-FR" dirty="0" smtClean="0"/>
              <a:t>Les </a:t>
            </a:r>
            <a:r>
              <a:rPr lang="fr-FR" dirty="0"/>
              <a:t>chercheurs ont décrit la relation entre les superviseurs et les supervisés dans plusieurs contextes</a:t>
            </a:r>
            <a:r>
              <a:rPr lang="fr-FR" dirty="0" smtClean="0"/>
              <a:t>.</a:t>
            </a:r>
          </a:p>
          <a:p>
            <a:pPr algn="just"/>
            <a:r>
              <a:rPr lang="fr-FR" dirty="0" smtClean="0"/>
              <a:t>Ribau </a:t>
            </a:r>
            <a:r>
              <a:rPr lang="fr-FR" dirty="0"/>
              <a:t>(2018) a utilisé le terme </a:t>
            </a:r>
            <a:r>
              <a:rPr lang="fr-FR" dirty="0" smtClean="0"/>
              <a:t>« attrition » </a:t>
            </a:r>
            <a:r>
              <a:rPr lang="fr-FR" dirty="0"/>
              <a:t>pour décrire la situation de la supervision doctorale au Portugal et a signalé que seule une supervision de bonne qualité peut aider à réduire le taux de relation " attrition " entre les superviseurs et les supervisés</a:t>
            </a:r>
            <a:r>
              <a:rPr lang="fr-FR" dirty="0" smtClean="0"/>
              <a:t>.</a:t>
            </a:r>
          </a:p>
          <a:p>
            <a:pPr algn="just"/>
            <a:r>
              <a:rPr lang="fr-FR" dirty="0"/>
              <a:t>L</a:t>
            </a:r>
            <a:r>
              <a:rPr lang="fr-FR" dirty="0" smtClean="0"/>
              <a:t>e </a:t>
            </a:r>
            <a:r>
              <a:rPr lang="fr-FR" dirty="0"/>
              <a:t>manque d'intérêt, le manque de soutien et la présence de conflits sont les facteurs clés d'une faible supervision dans les études de premier cycle en Australie (Roberts et </a:t>
            </a:r>
            <a:r>
              <a:rPr lang="fr-FR" dirty="0" err="1"/>
              <a:t>Seaman</a:t>
            </a:r>
            <a:r>
              <a:rPr lang="fr-FR" dirty="0"/>
              <a:t> </a:t>
            </a:r>
            <a:r>
              <a:rPr lang="fr-FR" dirty="0" smtClean="0"/>
              <a:t>2018)</a:t>
            </a:r>
            <a:r>
              <a:rPr lang="fr-FR" dirty="0"/>
              <a:t>. </a:t>
            </a:r>
            <a:endParaRPr lang="fr-FR" dirty="0" smtClean="0"/>
          </a:p>
          <a:p>
            <a:pPr algn="just"/>
            <a:r>
              <a:rPr lang="fr-FR" dirty="0" smtClean="0"/>
              <a:t>En </a:t>
            </a:r>
            <a:r>
              <a:rPr lang="fr-FR" dirty="0"/>
              <a:t>appliquant le modèle à cinq principes de Kitchener dans l'analyse des données, </a:t>
            </a:r>
            <a:r>
              <a:rPr lang="fr-FR" dirty="0" err="1"/>
              <a:t>Löfström</a:t>
            </a:r>
            <a:r>
              <a:rPr lang="fr-FR" dirty="0"/>
              <a:t> et </a:t>
            </a:r>
            <a:r>
              <a:rPr lang="fr-FR" dirty="0" err="1"/>
              <a:t>Pyhältö</a:t>
            </a:r>
            <a:r>
              <a:rPr lang="fr-FR" dirty="0"/>
              <a:t> (2017) ont signalé que la supervision doctorale devrait aider à renforcer l'apprentissage et l'application de normes éthiques plus fortes. En s'appuyant sur </a:t>
            </a:r>
            <a:r>
              <a:rPr lang="fr-FR" dirty="0" smtClean="0"/>
              <a:t>ce modèle, </a:t>
            </a:r>
            <a:r>
              <a:rPr lang="fr-FR" dirty="0"/>
              <a:t>la figure suivante décrit la relation entre les superviseurs et les supervisés ainsi que les </a:t>
            </a:r>
            <a:r>
              <a:rPr lang="fr-FR" b="1" dirty="0"/>
              <a:t>principales catégories et les facteurs clés qui conduisent à la violation de l'intégrité de la recherche dans la </a:t>
            </a:r>
            <a:r>
              <a:rPr lang="fr-FR" b="1" dirty="0" smtClean="0"/>
              <a:t>supervision :</a:t>
            </a:r>
            <a:endParaRPr lang="fr-FR" b="1" dirty="0"/>
          </a:p>
        </p:txBody>
      </p:sp>
    </p:spTree>
    <p:extLst>
      <p:ext uri="{BB962C8B-B14F-4D97-AF65-F5344CB8AC3E}">
        <p14:creationId xmlns:p14="http://schemas.microsoft.com/office/powerpoint/2010/main" val="3905026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799830037"/>
              </p:ext>
            </p:extLst>
          </p:nvPr>
        </p:nvGraphicFramePr>
        <p:xfrm>
          <a:off x="609600" y="1222530"/>
          <a:ext cx="10972800" cy="4275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1"/>
          <p:cNvSpPr>
            <a:spLocks noGrp="1"/>
          </p:cNvSpPr>
          <p:nvPr>
            <p:ph type="title"/>
          </p:nvPr>
        </p:nvSpPr>
        <p:spPr>
          <a:xfrm>
            <a:off x="609600" y="274638"/>
            <a:ext cx="10972800" cy="1143000"/>
          </a:xfrm>
        </p:spPr>
        <p:txBody>
          <a:bodyPr>
            <a:noAutofit/>
          </a:bodyPr>
          <a:lstStyle/>
          <a:p>
            <a:r>
              <a:rPr lang="fr-FR" sz="2800" dirty="0" smtClean="0"/>
              <a:t>Niveaux de supervision et de violation de l’intégrité d’après les rôles du superviseur (Lee 2008)</a:t>
            </a:r>
            <a:endParaRPr lang="fr-FR" sz="2800" dirty="0"/>
          </a:p>
        </p:txBody>
      </p:sp>
    </p:spTree>
    <p:extLst>
      <p:ext uri="{BB962C8B-B14F-4D97-AF65-F5344CB8AC3E}">
        <p14:creationId xmlns:p14="http://schemas.microsoft.com/office/powerpoint/2010/main" val="1769703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Intégrité dans la recherche impactée par la relation superviseur-supervisé </a:t>
            </a:r>
            <a:br>
              <a:rPr lang="fr-FR" sz="2000" dirty="0" smtClean="0"/>
            </a:br>
            <a:r>
              <a:rPr lang="fr-FR" sz="2000" dirty="0"/>
              <a:t>F</a:t>
            </a:r>
            <a:r>
              <a:rPr lang="fr-FR" sz="2000" dirty="0" smtClean="0"/>
              <a:t>acteurs identifiés par les auteurs d’après le modèle de Kitchener </a:t>
            </a:r>
            <a:br>
              <a:rPr lang="fr-FR" sz="2000" dirty="0" smtClean="0"/>
            </a:br>
            <a:r>
              <a:rPr lang="fr-FR" sz="1400" i="1" dirty="0"/>
              <a:t>(</a:t>
            </a:r>
            <a:r>
              <a:rPr lang="fr-FR" sz="1400" i="1" dirty="0" err="1" smtClean="0"/>
              <a:t>Being</a:t>
            </a:r>
            <a:r>
              <a:rPr lang="fr-FR" sz="1400" i="1" dirty="0" smtClean="0"/>
              <a:t> </a:t>
            </a:r>
            <a:r>
              <a:rPr lang="fr-FR" sz="1400" i="1" dirty="0" err="1" smtClean="0"/>
              <a:t>Respecting</a:t>
            </a:r>
            <a:r>
              <a:rPr lang="fr-FR" sz="1400" i="1" dirty="0" smtClean="0"/>
              <a:t> </a:t>
            </a:r>
            <a:r>
              <a:rPr lang="fr-FR" sz="1400" i="1" dirty="0" err="1"/>
              <a:t>Autonomy</a:t>
            </a:r>
            <a:r>
              <a:rPr lang="fr-FR" sz="1400" i="1" dirty="0"/>
              <a:t> , </a:t>
            </a:r>
            <a:r>
              <a:rPr lang="fr-FR" sz="1400" i="1" dirty="0" err="1"/>
              <a:t>Doing</a:t>
            </a:r>
            <a:r>
              <a:rPr lang="fr-FR" sz="1400" i="1" dirty="0"/>
              <a:t> No </a:t>
            </a:r>
            <a:r>
              <a:rPr lang="fr-FR" sz="1400" i="1" dirty="0" err="1"/>
              <a:t>Harm</a:t>
            </a:r>
            <a:r>
              <a:rPr lang="fr-FR" sz="1400" i="1" dirty="0"/>
              <a:t> , </a:t>
            </a:r>
            <a:r>
              <a:rPr lang="fr-FR" sz="1400" i="1" dirty="0" err="1"/>
              <a:t>Benefiting</a:t>
            </a:r>
            <a:r>
              <a:rPr lang="fr-FR" sz="1400" i="1" dirty="0"/>
              <a:t> </a:t>
            </a:r>
            <a:r>
              <a:rPr lang="fr-FR" sz="1400" i="1" dirty="0" err="1" smtClean="0"/>
              <a:t>others</a:t>
            </a:r>
            <a:r>
              <a:rPr lang="fr-FR" sz="1400" i="1" dirty="0" smtClean="0"/>
              <a:t>, </a:t>
            </a:r>
            <a:r>
              <a:rPr lang="fr-FR" sz="1400" i="1" dirty="0" err="1"/>
              <a:t>BeingJust</a:t>
            </a:r>
            <a:r>
              <a:rPr lang="fr-FR" sz="1400" i="1" dirty="0"/>
              <a:t>., </a:t>
            </a:r>
            <a:r>
              <a:rPr lang="fr-FR" sz="1400" i="1" dirty="0" err="1"/>
              <a:t>Being</a:t>
            </a:r>
            <a:r>
              <a:rPr lang="fr-FR" sz="1400" i="1" dirty="0"/>
              <a:t> </a:t>
            </a:r>
            <a:r>
              <a:rPr lang="fr-FR" sz="1400" i="1" dirty="0" err="1" smtClean="0"/>
              <a:t>Faithful</a:t>
            </a:r>
            <a:r>
              <a:rPr lang="fr-FR" sz="1400" i="1" dirty="0" smtClean="0"/>
              <a:t>) </a:t>
            </a:r>
            <a:r>
              <a:rPr lang="fr-FR" sz="1400" i="1" dirty="0"/>
              <a:t/>
            </a:r>
            <a:br>
              <a:rPr lang="fr-FR" sz="1400" i="1" dirty="0"/>
            </a:br>
            <a:endParaRPr lang="fr-FR" sz="1400" i="1" dirty="0"/>
          </a:p>
        </p:txBody>
      </p:sp>
      <p:graphicFrame>
        <p:nvGraphicFramePr>
          <p:cNvPr id="4" name="Diagramme 3"/>
          <p:cNvGraphicFramePr/>
          <p:nvPr>
            <p:extLst>
              <p:ext uri="{D42A27DB-BD31-4B8C-83A1-F6EECF244321}">
                <p14:modId xmlns:p14="http://schemas.microsoft.com/office/powerpoint/2010/main" val="3860365714"/>
              </p:ext>
            </p:extLst>
          </p:nvPr>
        </p:nvGraphicFramePr>
        <p:xfrm>
          <a:off x="919902" y="1624494"/>
          <a:ext cx="10662497" cy="4878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256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7649"/>
            <a:ext cx="12192000" cy="6898311"/>
          </a:xfrm>
        </p:spPr>
        <p:txBody>
          <a:bodyPr>
            <a:normAutofit fontScale="92500" lnSpcReduction="20000"/>
          </a:bodyPr>
          <a:lstStyle/>
          <a:p>
            <a:pPr marL="0" indent="0" algn="just">
              <a:buNone/>
            </a:pPr>
            <a:r>
              <a:rPr lang="fr-FR" sz="2000" b="1" i="1" u="sng" dirty="0" smtClean="0"/>
              <a:t>La supervision de la recherche en danger si </a:t>
            </a:r>
          </a:p>
          <a:p>
            <a:pPr algn="just"/>
            <a:r>
              <a:rPr lang="fr-FR" sz="2000" dirty="0" smtClean="0"/>
              <a:t>les </a:t>
            </a:r>
            <a:r>
              <a:rPr lang="fr-FR" sz="2000" dirty="0"/>
              <a:t>directeurs de </a:t>
            </a:r>
            <a:r>
              <a:rPr lang="fr-FR" sz="2000" dirty="0" smtClean="0"/>
              <a:t>thèse ne s'équipent pas </a:t>
            </a:r>
            <a:r>
              <a:rPr lang="fr-FR" sz="2000" dirty="0"/>
              <a:t>de toutes les connaissances nécessaires pour mener à bien l'activité de </a:t>
            </a:r>
            <a:r>
              <a:rPr lang="fr-FR" sz="2000" dirty="0" smtClean="0"/>
              <a:t>supervision</a:t>
            </a:r>
          </a:p>
          <a:p>
            <a:pPr algn="just"/>
            <a:r>
              <a:rPr lang="fr-FR" sz="2000" dirty="0" smtClean="0"/>
              <a:t>lorsque </a:t>
            </a:r>
            <a:r>
              <a:rPr lang="fr-FR" sz="2000" dirty="0"/>
              <a:t>les connaissances en matière de recherche et les compétences interpersonnelles (</a:t>
            </a:r>
            <a:r>
              <a:rPr lang="fr-FR" sz="2000" dirty="0" err="1"/>
              <a:t>Beasley</a:t>
            </a:r>
            <a:r>
              <a:rPr lang="fr-FR" sz="2000" dirty="0"/>
              <a:t> 1999), ainsi que la flexibilité avec plusieurs rôles opérationnels (Quinn et al. </a:t>
            </a:r>
            <a:r>
              <a:rPr lang="fr-FR" sz="2000" dirty="0" smtClean="0"/>
              <a:t>1996) </a:t>
            </a:r>
            <a:r>
              <a:rPr lang="fr-FR" sz="2000" dirty="0"/>
              <a:t>font défaut aux </a:t>
            </a:r>
            <a:r>
              <a:rPr lang="fr-FR" sz="2000" dirty="0" smtClean="0"/>
              <a:t>superviseurs</a:t>
            </a:r>
          </a:p>
          <a:p>
            <a:pPr algn="just"/>
            <a:r>
              <a:rPr lang="fr-FR" sz="2000" dirty="0" smtClean="0"/>
              <a:t>Le fait </a:t>
            </a:r>
            <a:r>
              <a:rPr lang="fr-FR" sz="2000" dirty="0"/>
              <a:t>de demander à un membre du comité de faciliter les processus de soutenance de thèse pour le supervisé d'un superviseur (Muthanna 2016</a:t>
            </a:r>
            <a:r>
              <a:rPr lang="fr-FR" sz="2000" dirty="0" smtClean="0"/>
              <a:t>). </a:t>
            </a:r>
            <a:r>
              <a:rPr lang="fr-FR" sz="2000" dirty="0"/>
              <a:t>Cela implique également que le superviseur est conscient du fait qu'il n'a pas exercé cette activité de manière </a:t>
            </a:r>
            <a:r>
              <a:rPr lang="fr-FR" sz="2000" dirty="0" smtClean="0"/>
              <a:t>professionnelle</a:t>
            </a:r>
            <a:endParaRPr lang="fr-FR" sz="2000" dirty="0"/>
          </a:p>
          <a:p>
            <a:pPr algn="just"/>
            <a:r>
              <a:rPr lang="fr-FR" sz="2000" dirty="0" smtClean="0"/>
              <a:t>Ne pas aider </a:t>
            </a:r>
            <a:r>
              <a:rPr lang="fr-FR" sz="2000" dirty="0"/>
              <a:t>les supervisés à se sentir "comme des chercheurs" </a:t>
            </a:r>
            <a:r>
              <a:rPr lang="fr-FR" sz="2000" dirty="0" smtClean="0"/>
              <a:t>en les engageant </a:t>
            </a:r>
            <a:r>
              <a:rPr lang="fr-FR" sz="2000" dirty="0"/>
              <a:t>dans une réflexion collaborative (</a:t>
            </a:r>
            <a:r>
              <a:rPr lang="fr-FR" sz="2000" dirty="0" err="1"/>
              <a:t>Ginn</a:t>
            </a:r>
            <a:r>
              <a:rPr lang="fr-FR" sz="2000" dirty="0"/>
              <a:t> 2014</a:t>
            </a:r>
            <a:r>
              <a:rPr lang="fr-FR" sz="2000" dirty="0" smtClean="0"/>
              <a:t>); </a:t>
            </a:r>
          </a:p>
          <a:p>
            <a:pPr algn="just"/>
            <a:r>
              <a:rPr lang="fr-FR" sz="2000" dirty="0" smtClean="0"/>
              <a:t>Ne pas </a:t>
            </a:r>
            <a:r>
              <a:rPr lang="fr-FR" sz="2000" dirty="0"/>
              <a:t>fournir un retour critique et constructif </a:t>
            </a:r>
            <a:r>
              <a:rPr lang="fr-FR" sz="2000" dirty="0" smtClean="0"/>
              <a:t>car </a:t>
            </a:r>
            <a:r>
              <a:rPr lang="fr-FR" sz="2000" dirty="0"/>
              <a:t>certains supervisés (en particulier </a:t>
            </a:r>
            <a:r>
              <a:rPr lang="fr-FR" sz="2000" dirty="0" smtClean="0"/>
              <a:t>ceux qui veulent refléter </a:t>
            </a:r>
            <a:r>
              <a:rPr lang="fr-FR" sz="2000" dirty="0"/>
              <a:t>leurs pairs) peuvent manquer de connaissances suffisantes sur le sujet discuté. Ces pairs peuvent également manquer d'éthique en matière de recherche. </a:t>
            </a:r>
            <a:r>
              <a:rPr lang="fr-FR" sz="2000" dirty="0" smtClean="0"/>
              <a:t>Le </a:t>
            </a:r>
            <a:r>
              <a:rPr lang="fr-FR" sz="2000" dirty="0"/>
              <a:t>retour d'information </a:t>
            </a:r>
            <a:r>
              <a:rPr lang="fr-FR" sz="2000" dirty="0" smtClean="0"/>
              <a:t>doit être </a:t>
            </a:r>
            <a:r>
              <a:rPr lang="fr-FR" sz="2000" dirty="0"/>
              <a:t>constructif, efficace et utile et </a:t>
            </a:r>
            <a:r>
              <a:rPr lang="fr-FR" sz="2000" dirty="0" err="1" smtClean="0"/>
              <a:t>favoriserune</a:t>
            </a:r>
            <a:r>
              <a:rPr lang="fr-FR" sz="2000" dirty="0" smtClean="0"/>
              <a:t> </a:t>
            </a:r>
            <a:r>
              <a:rPr lang="fr-FR" sz="2000" dirty="0"/>
              <a:t>meilleure compréhension pour les personnes supervisées (</a:t>
            </a:r>
            <a:r>
              <a:rPr lang="fr-FR" sz="2000" dirty="0" err="1"/>
              <a:t>Chanock</a:t>
            </a:r>
            <a:r>
              <a:rPr lang="fr-FR" sz="2000" dirty="0"/>
              <a:t> 2010 ; </a:t>
            </a:r>
            <a:r>
              <a:rPr lang="fr-FR" sz="2000" dirty="0" err="1"/>
              <a:t>Poulos</a:t>
            </a:r>
            <a:r>
              <a:rPr lang="fr-FR" sz="2000" dirty="0"/>
              <a:t> et </a:t>
            </a:r>
            <a:r>
              <a:rPr lang="fr-FR" sz="2000" dirty="0" err="1"/>
              <a:t>Mahony</a:t>
            </a:r>
            <a:r>
              <a:rPr lang="fr-FR" sz="2000" dirty="0"/>
              <a:t> 2008 ; Weaver 2006). Dans le cas contraire, les supervisés risquent de ne pas se sentir bien dans leur peau. En outre, l'utilisation d'un monologue lors du feedback peut conduire à une insatisfaction de la part des supervisés (Nicol 2010). Cette insatisfaction peut ensuite conduire à la production de travaux de faible qualité, ce qui montre à quel point la supervision de la recherche est en </a:t>
            </a:r>
            <a:r>
              <a:rPr lang="fr-FR" sz="2000" dirty="0" smtClean="0"/>
              <a:t>danger</a:t>
            </a:r>
          </a:p>
          <a:p>
            <a:pPr algn="just"/>
            <a:r>
              <a:rPr lang="fr-FR" sz="2000" dirty="0" smtClean="0"/>
              <a:t>Une </a:t>
            </a:r>
            <a:r>
              <a:rPr lang="fr-FR" sz="2000" b="1" dirty="0" smtClean="0"/>
              <a:t>moindre </a:t>
            </a:r>
            <a:r>
              <a:rPr lang="fr-FR" sz="2000" b="1" dirty="0"/>
              <a:t>sensibilisation aux questions interculturelles et le fait de ne pas les signaler à l'avance aux personnes </a:t>
            </a:r>
            <a:r>
              <a:rPr lang="fr-FR" sz="2000" b="1" dirty="0" smtClean="0"/>
              <a:t>supervisées  </a:t>
            </a:r>
            <a:r>
              <a:rPr lang="fr-FR" sz="2000" dirty="0"/>
              <a:t>(Hu et al. 2016)</a:t>
            </a:r>
            <a:endParaRPr lang="fr-FR" sz="2000" b="1" dirty="0" smtClean="0"/>
          </a:p>
          <a:p>
            <a:pPr algn="just"/>
            <a:r>
              <a:rPr lang="fr-FR" sz="2000" dirty="0" smtClean="0"/>
              <a:t>Un manque </a:t>
            </a:r>
            <a:r>
              <a:rPr lang="fr-FR" sz="2000" dirty="0"/>
              <a:t>de soutien de la part du département, ce qui peut entraîner des relations moins efficaces entre les superviseurs et les étudiants (internationaux) (</a:t>
            </a:r>
            <a:r>
              <a:rPr lang="fr-FR" sz="2000" dirty="0" err="1"/>
              <a:t>Cotterall</a:t>
            </a:r>
            <a:r>
              <a:rPr lang="fr-FR" sz="2000" dirty="0"/>
              <a:t> 2015). La complexité des relations peut également contraindre les étudiants à vivre dans la solitude (Elliot et al. 2016), ce qui ajoute aux défis culturels et linguistiques. </a:t>
            </a:r>
            <a:r>
              <a:rPr lang="fr-FR" sz="2000" b="1" dirty="0"/>
              <a:t>Il est donc utile de bien connaître les supervisés avant d'accepter de les superviser. </a:t>
            </a:r>
            <a:r>
              <a:rPr lang="fr-FR" sz="2000" dirty="0"/>
              <a:t>Comme les étudiants viennent d'horizons différents (même s'ils appartiennent à la même nation, ils ont quand même des origines différentes), il est utile que les superviseurs soient conscients de leur culture et apprennent à gérer </a:t>
            </a:r>
            <a:r>
              <a:rPr lang="fr-FR" sz="2000" b="1" dirty="0"/>
              <a:t>des contextes multiculturels </a:t>
            </a:r>
            <a:r>
              <a:rPr lang="fr-FR" sz="2000" dirty="0"/>
              <a:t>(</a:t>
            </a:r>
            <a:r>
              <a:rPr lang="fr-FR" sz="2000" dirty="0" err="1"/>
              <a:t>Siddiqui</a:t>
            </a:r>
            <a:r>
              <a:rPr lang="fr-FR" sz="2000" dirty="0"/>
              <a:t> et Jonas-Dwyer 2012). Il est important </a:t>
            </a:r>
            <a:r>
              <a:rPr lang="fr-FR" sz="2000" dirty="0" smtClean="0"/>
              <a:t>que</a:t>
            </a:r>
            <a:endParaRPr lang="fr-FR" sz="2000" dirty="0"/>
          </a:p>
        </p:txBody>
      </p:sp>
    </p:spTree>
    <p:extLst>
      <p:ext uri="{BB962C8B-B14F-4D97-AF65-F5344CB8AC3E}">
        <p14:creationId xmlns:p14="http://schemas.microsoft.com/office/powerpoint/2010/main" val="540398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03777fae2b_0_6"/>
          <p:cNvSpPr txBox="1">
            <a:spLocks noGrp="1"/>
          </p:cNvSpPr>
          <p:nvPr>
            <p:ph type="title"/>
          </p:nvPr>
        </p:nvSpPr>
        <p:spPr>
          <a:xfrm>
            <a:off x="838200" y="27654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100"/>
              <a:buFont typeface="Arial"/>
              <a:buNone/>
            </a:pPr>
            <a:r>
              <a:rPr lang="fr-FR"/>
              <a:t>Présentation des participant-es et échanges sur les problèmes rencontrés localement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73328"/>
            <a:ext cx="12040449" cy="8105664"/>
          </a:xfrm>
        </p:spPr>
        <p:txBody>
          <a:bodyPr>
            <a:normAutofit fontScale="40000" lnSpcReduction="20000"/>
          </a:bodyPr>
          <a:lstStyle/>
          <a:p>
            <a:pPr marL="0" indent="0">
              <a:buNone/>
            </a:pPr>
            <a:r>
              <a:rPr lang="fr-FR" sz="5500" i="1" u="sng" dirty="0" smtClean="0"/>
              <a:t>ET Le </a:t>
            </a:r>
            <a:r>
              <a:rPr lang="fr-FR" sz="5500" i="1" u="sng" dirty="0"/>
              <a:t>danger dans la supervision </a:t>
            </a:r>
            <a:r>
              <a:rPr lang="fr-FR" sz="5500" dirty="0" smtClean="0"/>
              <a:t>:</a:t>
            </a:r>
          </a:p>
          <a:p>
            <a:pPr algn="just"/>
            <a:r>
              <a:rPr lang="fr-FR" sz="3400" dirty="0" smtClean="0"/>
              <a:t>l</a:t>
            </a:r>
            <a:r>
              <a:rPr lang="fr-FR" sz="5200" dirty="0" smtClean="0"/>
              <a:t>a </a:t>
            </a:r>
            <a:r>
              <a:rPr lang="fr-FR" sz="5200" dirty="0"/>
              <a:t>violation de l'éthique de la recherche est la principale raison de la présence d'un danger dans la supervision de la recherche. </a:t>
            </a:r>
            <a:r>
              <a:rPr lang="fr-FR" sz="5200" dirty="0" smtClean="0"/>
              <a:t>Par </a:t>
            </a:r>
            <a:r>
              <a:rPr lang="fr-FR" sz="5200" dirty="0"/>
              <a:t>exemple, lorsque les directeurs de recherche ne pratiquent pas eux-mêmes l'éthique académique, la falsification de données et le plagiat (par exemple, Fang et al. 2013 ; </a:t>
            </a:r>
            <a:r>
              <a:rPr lang="fr-FR" sz="5200" dirty="0" err="1"/>
              <a:t>Rong</a:t>
            </a:r>
            <a:r>
              <a:rPr lang="fr-FR" sz="5200" dirty="0"/>
              <a:t> 2011) deviennent </a:t>
            </a:r>
            <a:r>
              <a:rPr lang="fr-FR" sz="5200" dirty="0" smtClean="0"/>
              <a:t>courants. </a:t>
            </a:r>
            <a:r>
              <a:rPr lang="fr-FR" sz="5200" dirty="0"/>
              <a:t>Elle incite en fait les étudiants à être négligents dans la pratique de l'éthique de la recherche. </a:t>
            </a:r>
            <a:r>
              <a:rPr lang="fr-FR" sz="5200" b="1" dirty="0"/>
              <a:t>En outre, le fait d'accepter de superviser de nombreux étudiants sans prendre de dispositions appropriées ou sans leur allouer suffisamment de temps (Fang et Li 2009), ou de réserver un traitement injuste aux supervisés (Chen et al. 2003) sont des actions qui reflètent un danger pour la supervision de la recherche.</a:t>
            </a:r>
          </a:p>
          <a:p>
            <a:pPr algn="just"/>
            <a:r>
              <a:rPr lang="fr-FR" sz="5200" dirty="0" smtClean="0"/>
              <a:t>la </a:t>
            </a:r>
            <a:r>
              <a:rPr lang="fr-FR" sz="5200" dirty="0"/>
              <a:t>supervision devient </a:t>
            </a:r>
            <a:r>
              <a:rPr lang="fr-FR" sz="5200" dirty="0" smtClean="0"/>
              <a:t>abusive</a:t>
            </a:r>
            <a:r>
              <a:rPr lang="fr-FR" sz="5200" dirty="0"/>
              <a:t> </a:t>
            </a:r>
            <a:r>
              <a:rPr lang="fr-FR" sz="5200" dirty="0" smtClean="0"/>
              <a:t>: utilisation </a:t>
            </a:r>
            <a:r>
              <a:rPr lang="fr-FR" sz="5200" dirty="0"/>
              <a:t>du ridicule, de la critique ou de la destruction de la confiance d'un supervisé (</a:t>
            </a:r>
            <a:r>
              <a:rPr lang="fr-FR" sz="5200" dirty="0" err="1"/>
              <a:t>Tepper</a:t>
            </a:r>
            <a:r>
              <a:rPr lang="fr-FR" sz="5200" dirty="0"/>
              <a:t> 2007). La supervision abusive est destructive et influence négativement la créativité (Meng et al. 2017). Elle entraîne la détresse des étudiants </a:t>
            </a:r>
            <a:r>
              <a:rPr lang="fr-FR" sz="5200" dirty="0" smtClean="0"/>
              <a:t>(</a:t>
            </a:r>
            <a:r>
              <a:rPr lang="fr-FR" sz="5200" dirty="0" err="1" smtClean="0"/>
              <a:t>Tepper</a:t>
            </a:r>
            <a:r>
              <a:rPr lang="fr-FR" sz="5200" dirty="0" smtClean="0"/>
              <a:t> </a:t>
            </a:r>
            <a:r>
              <a:rPr lang="fr-FR" sz="5200" dirty="0"/>
              <a:t>2007), des conflits de vie </a:t>
            </a:r>
            <a:r>
              <a:rPr lang="fr-FR" sz="5200" dirty="0" smtClean="0"/>
              <a:t>(Harrison </a:t>
            </a:r>
            <a:r>
              <a:rPr lang="fr-FR" sz="5200" dirty="0"/>
              <a:t>et </a:t>
            </a:r>
            <a:r>
              <a:rPr lang="fr-FR" sz="5200" dirty="0" err="1"/>
              <a:t>Westwood</a:t>
            </a:r>
            <a:r>
              <a:rPr lang="fr-FR" sz="5200" dirty="0"/>
              <a:t> 2009 ; </a:t>
            </a:r>
            <a:r>
              <a:rPr lang="fr-FR" sz="5200" dirty="0" err="1"/>
              <a:t>Hoobler</a:t>
            </a:r>
            <a:r>
              <a:rPr lang="fr-FR" sz="5200" dirty="0"/>
              <a:t> et </a:t>
            </a:r>
            <a:r>
              <a:rPr lang="fr-FR" sz="5200" dirty="0" err="1"/>
              <a:t>Brass</a:t>
            </a:r>
            <a:r>
              <a:rPr lang="fr-FR" sz="5200" dirty="0"/>
              <a:t> 2006), un épuisement émotionnel </a:t>
            </a:r>
            <a:r>
              <a:rPr lang="fr-FR" sz="5200" dirty="0" smtClean="0"/>
              <a:t>(</a:t>
            </a:r>
            <a:r>
              <a:rPr lang="fr-FR" sz="5200" dirty="0" err="1" smtClean="0"/>
              <a:t>Scheuer</a:t>
            </a:r>
            <a:r>
              <a:rPr lang="fr-FR" sz="5200" dirty="0" smtClean="0"/>
              <a:t> </a:t>
            </a:r>
            <a:r>
              <a:rPr lang="fr-FR" sz="5200" dirty="0"/>
              <a:t>et al. 2016 ; Wu et Hu 2009) ou un traumatisme vicariant </a:t>
            </a:r>
            <a:r>
              <a:rPr lang="fr-FR" sz="5200" dirty="0" smtClean="0"/>
              <a:t>(Harrison </a:t>
            </a:r>
            <a:r>
              <a:rPr lang="fr-FR" sz="5200" dirty="0"/>
              <a:t>et </a:t>
            </a:r>
            <a:r>
              <a:rPr lang="fr-FR" sz="5200" dirty="0" err="1"/>
              <a:t>Westwood</a:t>
            </a:r>
            <a:r>
              <a:rPr lang="fr-FR" sz="5200" dirty="0"/>
              <a:t> 2009). La supervision abusive vicariante est plus dangereuse et affecte tout résultat souhaité (Harris et al. 2013). </a:t>
            </a:r>
            <a:r>
              <a:rPr lang="fr-FR" sz="5200" b="1" dirty="0"/>
              <a:t>Les superviseurs qui " donnent à leurs supervisés l'impression qu'ils sont émotionnellement instables, ne font pas ce qu'ils ont dit qu'ils feraient, ont tendance à blâmer les autres, et sont inaccessibles, non soutenants et à peine capables de satisfaire les attentes des supervisés "</a:t>
            </a:r>
            <a:r>
              <a:rPr lang="fr-FR" sz="5200" dirty="0"/>
              <a:t> (Meng et al. </a:t>
            </a:r>
            <a:r>
              <a:rPr lang="fr-FR" sz="5200" dirty="0" smtClean="0"/>
              <a:t>2017) </a:t>
            </a:r>
            <a:r>
              <a:rPr lang="fr-FR" sz="5200" dirty="0"/>
              <a:t>sont des exemples de superviseurs abusifs. Malheureusement, la supervision abusive existe également entre collègues de la même institution (par exemple, </a:t>
            </a:r>
            <a:r>
              <a:rPr lang="fr-FR" sz="5200" dirty="0" err="1"/>
              <a:t>Hershcovis</a:t>
            </a:r>
            <a:r>
              <a:rPr lang="fr-FR" sz="5200" dirty="0"/>
              <a:t> et </a:t>
            </a:r>
            <a:r>
              <a:rPr lang="fr-FR" sz="5200" dirty="0" err="1"/>
              <a:t>Barling</a:t>
            </a:r>
            <a:r>
              <a:rPr lang="fr-FR" sz="5200" dirty="0"/>
              <a:t> 2010 ; </a:t>
            </a:r>
            <a:r>
              <a:rPr lang="fr-FR" sz="5200" dirty="0" err="1"/>
              <a:t>Tepper</a:t>
            </a:r>
            <a:r>
              <a:rPr lang="fr-FR" sz="5200" dirty="0"/>
              <a:t> 2007). L'implication est que si ces </a:t>
            </a:r>
            <a:r>
              <a:rPr lang="fr-FR" sz="5200" b="1" dirty="0"/>
              <a:t>collègues se traitent mutuellement de manière aussi abusive, ils pourraient être encore plus abusifs lorsqu'il s'agit de traiter leurs supervisés. </a:t>
            </a:r>
            <a:r>
              <a:rPr lang="fr-FR" sz="5200" dirty="0"/>
              <a:t>Ces traitements abusifs menacent le bien-être des étudiants et </a:t>
            </a:r>
            <a:r>
              <a:rPr lang="fr-FR" sz="5200" dirty="0" smtClean="0"/>
              <a:t>donnent </a:t>
            </a:r>
            <a:r>
              <a:rPr lang="fr-FR" sz="5200" dirty="0"/>
              <a:t>un stress continu </a:t>
            </a:r>
            <a:r>
              <a:rPr lang="fr-FR" sz="5200" dirty="0" smtClean="0"/>
              <a:t>qui devient </a:t>
            </a:r>
            <a:r>
              <a:rPr lang="fr-FR" sz="5200" dirty="0"/>
              <a:t>médicalement non traité.</a:t>
            </a:r>
          </a:p>
          <a:p>
            <a:pPr algn="just"/>
            <a:r>
              <a:rPr lang="fr-FR" sz="5200" dirty="0"/>
              <a:t>Par-dessus tout, il est catastrophique de lire que certains superviseurs exercent l'abus sexuel au nom de l'obtention du diplôme (Zhang 2007). C'est le facteur le plus critique qui montre le plus haut degré de dangerosité de la supervision de la recherche. Tous les types de supervision abusive </a:t>
            </a:r>
            <a:r>
              <a:rPr lang="fr-FR" sz="5200" b="1" dirty="0"/>
              <a:t>et le manque de mise en œuvre pratique de l'éthique de la recherche sont des catalyseurs de la présence du danger </a:t>
            </a:r>
            <a:r>
              <a:rPr lang="fr-FR" sz="5200" dirty="0"/>
              <a:t>dans l'activité de supervision de la recherche.</a:t>
            </a:r>
          </a:p>
        </p:txBody>
      </p:sp>
    </p:spTree>
    <p:extLst>
      <p:ext uri="{BB962C8B-B14F-4D97-AF65-F5344CB8AC3E}">
        <p14:creationId xmlns:p14="http://schemas.microsoft.com/office/powerpoint/2010/main" val="3791128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Leurs messages :</a:t>
            </a:r>
            <a:endParaRPr lang="fr-FR" dirty="0"/>
          </a:p>
        </p:txBody>
      </p:sp>
      <p:sp>
        <p:nvSpPr>
          <p:cNvPr id="3" name="Espace réservé du contenu 2"/>
          <p:cNvSpPr>
            <a:spLocks noGrp="1"/>
          </p:cNvSpPr>
          <p:nvPr>
            <p:ph idx="1"/>
          </p:nvPr>
        </p:nvSpPr>
        <p:spPr>
          <a:xfrm>
            <a:off x="609600" y="1600201"/>
            <a:ext cx="10972800" cy="5424399"/>
          </a:xfrm>
        </p:spPr>
        <p:txBody>
          <a:bodyPr>
            <a:normAutofit fontScale="70000" lnSpcReduction="20000"/>
          </a:bodyPr>
          <a:lstStyle/>
          <a:p>
            <a:r>
              <a:rPr lang="fr-FR" sz="3300" b="1" dirty="0" smtClean="0">
                <a:solidFill>
                  <a:srgbClr val="FF0000"/>
                </a:solidFill>
              </a:rPr>
              <a:t>aux </a:t>
            </a:r>
            <a:r>
              <a:rPr lang="fr-FR" sz="3300" b="1" dirty="0">
                <a:solidFill>
                  <a:srgbClr val="FF0000"/>
                </a:solidFill>
              </a:rPr>
              <a:t>décideurs et aux administrateurs de l'enseignement </a:t>
            </a:r>
            <a:r>
              <a:rPr lang="fr-FR" sz="3300" b="1" dirty="0" smtClean="0">
                <a:solidFill>
                  <a:srgbClr val="FF0000"/>
                </a:solidFill>
              </a:rPr>
              <a:t>supérieur</a:t>
            </a:r>
          </a:p>
          <a:p>
            <a:pPr marL="0" indent="0">
              <a:buNone/>
            </a:pPr>
            <a:endParaRPr lang="fr-FR" sz="2000" b="1" dirty="0"/>
          </a:p>
          <a:p>
            <a:pPr marL="0" indent="0" algn="just">
              <a:buNone/>
            </a:pPr>
            <a:r>
              <a:rPr lang="fr-FR" sz="2900" dirty="0"/>
              <a:t>La création de plusieurs associations (par exemple, l'American </a:t>
            </a:r>
            <a:r>
              <a:rPr lang="fr-FR" sz="2900" dirty="0" err="1"/>
              <a:t>Educational</a:t>
            </a:r>
            <a:r>
              <a:rPr lang="fr-FR" sz="2900" dirty="0"/>
              <a:t> </a:t>
            </a:r>
            <a:r>
              <a:rPr lang="fr-FR" sz="2900" dirty="0" err="1"/>
              <a:t>Research</a:t>
            </a:r>
            <a:r>
              <a:rPr lang="fr-FR" sz="2900" dirty="0"/>
              <a:t> Association, la (British) </a:t>
            </a:r>
            <a:r>
              <a:rPr lang="fr-FR" sz="2900" dirty="0" err="1"/>
              <a:t>Higher</a:t>
            </a:r>
            <a:r>
              <a:rPr lang="fr-FR" sz="2900" dirty="0"/>
              <a:t> Education </a:t>
            </a:r>
            <a:r>
              <a:rPr lang="fr-FR" sz="2900" dirty="0" err="1"/>
              <a:t>Academy</a:t>
            </a:r>
            <a:r>
              <a:rPr lang="fr-FR" sz="2900" dirty="0"/>
              <a:t>, le réseau européen pour l'intégrité de la recherche, l'International Center for </a:t>
            </a:r>
            <a:r>
              <a:rPr lang="fr-FR" sz="2900" dirty="0" err="1"/>
              <a:t>Academic</a:t>
            </a:r>
            <a:r>
              <a:rPr lang="fr-FR" sz="2900" dirty="0"/>
              <a:t> </a:t>
            </a:r>
            <a:r>
              <a:rPr lang="fr-FR" sz="2900" dirty="0" err="1"/>
              <a:t>Integrity</a:t>
            </a:r>
            <a:r>
              <a:rPr lang="fr-FR" sz="2900" dirty="0"/>
              <a:t>, etc.) est utile pour préparer des codes et des lignes directrices concernant l'enseignement et/ou la supervision de la </a:t>
            </a:r>
            <a:r>
              <a:rPr lang="fr-FR" sz="2900" dirty="0" smtClean="0"/>
              <a:t>recherche. </a:t>
            </a:r>
            <a:r>
              <a:rPr lang="fr-FR" sz="2900" dirty="0"/>
              <a:t>De même, la création et l'adhésion à de telles sociétés permettent une prise de conscience plus profonde en vue d'une planification professionnelle des politiques institutionnelles qui visent en fin de compte l'"excellence" des activités d'enseignement et de supervision. Une formation plus poussée sur l'effet d'une supervision abusive/violente et sur la résolution de sa diminution est également utile pour la direction/administration (Harris et al. 2013) pour renforcer les directives et codes institutionnels et départementaux qui traitent strictement de ces questions. Cela les aide également à réfléchir à l'importance </a:t>
            </a:r>
            <a:r>
              <a:rPr lang="fr-FR" sz="2900" b="1" dirty="0"/>
              <a:t>de proposer aux superviseurs des ateliers de supervision de qualité</a:t>
            </a:r>
            <a:r>
              <a:rPr lang="fr-FR" sz="2900" dirty="0"/>
              <a:t>, et de créer des centres d'écriture (pour les universités qui n'en ont pas créé) qui soutiennent le développement des compétences en rédaction universitaire des étudiants. </a:t>
            </a:r>
            <a:r>
              <a:rPr lang="fr-FR" sz="2900" b="1" dirty="0"/>
              <a:t>L'organisation de cours de premier et de deuxième cycle sur l'intégrité de la recherche est également une réponse politique possible </a:t>
            </a:r>
            <a:r>
              <a:rPr lang="fr-FR" sz="2900" dirty="0"/>
              <a:t>(Li et Cornelis 2018) vers l'amélioration de l'intégrité et de la supervision de la recherche. Considérer la qualité plutôt que la </a:t>
            </a:r>
            <a:r>
              <a:rPr lang="fr-FR" sz="2900" dirty="0" smtClean="0"/>
              <a:t>quantité </a:t>
            </a:r>
            <a:r>
              <a:rPr lang="fr-FR" sz="2900" dirty="0"/>
              <a:t>aide à obtenir une supervision de qualité ; </a:t>
            </a:r>
            <a:r>
              <a:rPr lang="fr-FR" sz="2900" dirty="0" smtClean="0"/>
              <a:t>s’</a:t>
            </a:r>
            <a:r>
              <a:rPr lang="fr-FR" sz="2900" b="1" dirty="0" smtClean="0"/>
              <a:t>admettre </a:t>
            </a:r>
            <a:r>
              <a:rPr lang="fr-FR" sz="2900" b="1" dirty="0"/>
              <a:t>un petit nombre d'étudiants aide à fournir une supervision de qualité.</a:t>
            </a:r>
          </a:p>
          <a:p>
            <a:pPr marL="0" indent="0" algn="just">
              <a:buNone/>
            </a:pPr>
            <a:r>
              <a:rPr lang="fr-FR" sz="2900" dirty="0"/>
              <a:t>Dans le même temps, récompenser les directeurs de thèse et les supervisés pour la production de thèses ou de mémoires responsables peut non seulement les motiver à collaborer efficacement, mais aussi encourager d'autres collègues et supervisés à appliquer et à réaliser l'intégrité de la recherche.</a:t>
            </a:r>
          </a:p>
        </p:txBody>
      </p:sp>
    </p:spTree>
    <p:extLst>
      <p:ext uri="{BB962C8B-B14F-4D97-AF65-F5344CB8AC3E}">
        <p14:creationId xmlns:p14="http://schemas.microsoft.com/office/powerpoint/2010/main" val="3746100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2254" y="565327"/>
            <a:ext cx="11232015" cy="4525963"/>
          </a:xfrm>
        </p:spPr>
        <p:txBody>
          <a:bodyPr>
            <a:normAutofit fontScale="62500" lnSpcReduction="20000"/>
          </a:bodyPr>
          <a:lstStyle/>
          <a:p>
            <a:pPr marL="0" indent="0" algn="just">
              <a:buNone/>
            </a:pPr>
            <a:r>
              <a:rPr lang="fr-FR" dirty="0"/>
              <a:t>Essentiellement, il s'agit de reconnaître la présence de nombreux superviseurs qui s'engagent à atteindre une qualité élevée en matière d'intégrité et de supervision de la recherche dans chaque nation. </a:t>
            </a:r>
            <a:endParaRPr lang="fr-FR" dirty="0" smtClean="0"/>
          </a:p>
          <a:p>
            <a:pPr marL="0" indent="0" algn="just">
              <a:buNone/>
            </a:pPr>
            <a:r>
              <a:rPr lang="fr-FR" dirty="0" smtClean="0"/>
              <a:t>De </a:t>
            </a:r>
            <a:r>
              <a:rPr lang="fr-FR" dirty="0"/>
              <a:t>même, la présence de superviseurs moins éthiques, moins engagés et/ou moins qualifiés existe également </a:t>
            </a:r>
            <a:r>
              <a:rPr lang="fr-FR" dirty="0" smtClean="0"/>
              <a:t>(</a:t>
            </a:r>
            <a:r>
              <a:rPr lang="fr-FR" dirty="0" err="1" smtClean="0"/>
              <a:t>Hershcovis</a:t>
            </a:r>
            <a:r>
              <a:rPr lang="fr-FR" dirty="0" smtClean="0"/>
              <a:t> </a:t>
            </a:r>
            <a:r>
              <a:rPr lang="fr-FR" dirty="0"/>
              <a:t>et </a:t>
            </a:r>
            <a:r>
              <a:rPr lang="fr-FR" dirty="0" err="1"/>
              <a:t>Barling</a:t>
            </a:r>
            <a:r>
              <a:rPr lang="fr-FR" dirty="0"/>
              <a:t> 2010 ; Harrison et </a:t>
            </a:r>
            <a:r>
              <a:rPr lang="fr-FR" dirty="0" err="1"/>
              <a:t>Westwood</a:t>
            </a:r>
            <a:r>
              <a:rPr lang="fr-FR" dirty="0"/>
              <a:t> 2009 ; </a:t>
            </a:r>
            <a:r>
              <a:rPr lang="fr-FR" dirty="0" err="1"/>
              <a:t>Hoobler</a:t>
            </a:r>
            <a:r>
              <a:rPr lang="fr-FR" dirty="0"/>
              <a:t> et </a:t>
            </a:r>
            <a:r>
              <a:rPr lang="fr-FR" dirty="0" err="1"/>
              <a:t>Brass</a:t>
            </a:r>
            <a:r>
              <a:rPr lang="fr-FR" dirty="0"/>
              <a:t> 2006 ; Meng et al. 2017 ; </a:t>
            </a:r>
            <a:r>
              <a:rPr lang="fr-FR" dirty="0" err="1"/>
              <a:t>Tepper</a:t>
            </a:r>
            <a:r>
              <a:rPr lang="fr-FR" dirty="0"/>
              <a:t> 2007 ; </a:t>
            </a:r>
            <a:r>
              <a:rPr lang="fr-FR" dirty="0" err="1"/>
              <a:t>Scheuer</a:t>
            </a:r>
            <a:r>
              <a:rPr lang="fr-FR" dirty="0"/>
              <a:t> et al. 2016 ; Wu et Hu 2009 ; Zhang 2007). Les superviseurs jouent un rôle important dans le succès ou l'échec des recherches de leurs supervisés</a:t>
            </a:r>
            <a:r>
              <a:rPr lang="fr-FR" dirty="0" smtClean="0"/>
              <a:t>. </a:t>
            </a:r>
            <a:r>
              <a:rPr lang="fr-FR" dirty="0"/>
              <a:t>Il faut donc garder à l'esprit que le travail de thèse ou de mémoire n'est que le point de départ pour les étudiants qui ont besoin d'un encadrement efficace, et que le fait d'accepter de superviser certains étudiants en recherche implique que l'on accepte d'être éthiquement responsable de leur comportement et de leurs travaux de recherche. </a:t>
            </a:r>
            <a:r>
              <a:rPr lang="fr-FR" b="1" dirty="0"/>
              <a:t>En outre, l'adhésion aux associations mentionnées </a:t>
            </a:r>
            <a:r>
              <a:rPr lang="fr-FR" b="1" dirty="0" smtClean="0"/>
              <a:t>précédemment, </a:t>
            </a:r>
            <a:r>
              <a:rPr lang="fr-FR" b="1" dirty="0"/>
              <a:t>la participation à des ateliers de supervision, la lecture de différents articles sur la supervision de la recherche et la mise à jour de ses connaissances sont des mécanismes de soutien à cet égard.</a:t>
            </a:r>
          </a:p>
          <a:p>
            <a:pPr marL="0" indent="0" algn="just">
              <a:buNone/>
            </a:pPr>
            <a:r>
              <a:rPr lang="fr-FR" dirty="0" smtClean="0"/>
              <a:t>Pour </a:t>
            </a:r>
            <a:r>
              <a:rPr lang="fr-FR" dirty="0"/>
              <a:t>une meilleure communication des idées/réflexions, il est recommandé aux superviseurs d'améliorer leur aisance et leur compétence </a:t>
            </a:r>
            <a:r>
              <a:rPr lang="fr-FR" b="1" dirty="0"/>
              <a:t>dans la langue utilisée pour la production de la thèse</a:t>
            </a:r>
            <a:r>
              <a:rPr lang="fr-FR" dirty="0"/>
              <a:t>, et d'étudier les différents contextes de leurs supervisés ; des actions qui conduisent à la bonne continuité des processus de supervision efficace. En outre, il est incontestable que la recherche est basée sur la confiance ; cependant, </a:t>
            </a:r>
            <a:r>
              <a:rPr lang="fr-FR" b="1" dirty="0"/>
              <a:t>la vérification des données recueillies par les supervisés est essentielle et éthique pour renforcer l'intégrité de la recherche</a:t>
            </a:r>
            <a:r>
              <a:rPr lang="fr-FR" dirty="0"/>
              <a:t>. </a:t>
            </a:r>
            <a:r>
              <a:rPr lang="fr-FR" b="1" dirty="0"/>
              <a:t>Permettre à des étudiants plus âgés </a:t>
            </a:r>
            <a:r>
              <a:rPr lang="fr-FR" b="1" dirty="0" smtClean="0"/>
              <a:t>(doctorat</a:t>
            </a:r>
            <a:r>
              <a:rPr lang="fr-FR" b="1" dirty="0"/>
              <a:t>) de superviser des étudiants plus jeunes </a:t>
            </a:r>
            <a:r>
              <a:rPr lang="fr-FR" b="1" dirty="0" smtClean="0"/>
              <a:t>(master</a:t>
            </a:r>
            <a:r>
              <a:rPr lang="fr-FR" b="1" dirty="0"/>
              <a:t>) pourrait ne pas être une décision efficace, car ils ont encore du mal avec leurs propres travaux.</a:t>
            </a:r>
          </a:p>
        </p:txBody>
      </p:sp>
      <p:sp>
        <p:nvSpPr>
          <p:cNvPr id="4" name="ZoneTexte 3"/>
          <p:cNvSpPr txBox="1"/>
          <p:nvPr/>
        </p:nvSpPr>
        <p:spPr>
          <a:xfrm>
            <a:off x="162254" y="163785"/>
            <a:ext cx="1967205" cy="307777"/>
          </a:xfrm>
          <a:prstGeom prst="rect">
            <a:avLst/>
          </a:prstGeom>
          <a:noFill/>
        </p:spPr>
        <p:txBody>
          <a:bodyPr wrap="none" rtlCol="0">
            <a:spAutoFit/>
          </a:bodyPr>
          <a:lstStyle/>
          <a:p>
            <a:pPr marL="285750" indent="-285750">
              <a:buFont typeface="Arial"/>
              <a:buChar char="•"/>
            </a:pPr>
            <a:r>
              <a:rPr lang="fr-FR" b="1" dirty="0" smtClean="0">
                <a:solidFill>
                  <a:srgbClr val="FF0000"/>
                </a:solidFill>
              </a:rPr>
              <a:t>Aux superviseurs</a:t>
            </a:r>
            <a:endParaRPr lang="fr-FR" b="1" dirty="0">
              <a:solidFill>
                <a:srgbClr val="FF0000"/>
              </a:solidFill>
            </a:endParaRPr>
          </a:p>
        </p:txBody>
      </p:sp>
      <p:sp>
        <p:nvSpPr>
          <p:cNvPr id="5" name="ZoneTexte 4"/>
          <p:cNvSpPr txBox="1"/>
          <p:nvPr/>
        </p:nvSpPr>
        <p:spPr>
          <a:xfrm>
            <a:off x="162255" y="4549762"/>
            <a:ext cx="11815484" cy="1600438"/>
          </a:xfrm>
          <a:prstGeom prst="rect">
            <a:avLst/>
          </a:prstGeom>
          <a:noFill/>
        </p:spPr>
        <p:txBody>
          <a:bodyPr wrap="square" rtlCol="0">
            <a:spAutoFit/>
          </a:bodyPr>
          <a:lstStyle/>
          <a:p>
            <a:pPr marL="285750" indent="-285750">
              <a:buFont typeface="Arial"/>
              <a:buChar char="•"/>
            </a:pPr>
            <a:r>
              <a:rPr lang="fr-FR" b="1" dirty="0" smtClean="0">
                <a:solidFill>
                  <a:srgbClr val="FF0000"/>
                </a:solidFill>
              </a:rPr>
              <a:t>Aux supervisés</a:t>
            </a:r>
          </a:p>
          <a:p>
            <a:pPr algn="just"/>
            <a:r>
              <a:rPr lang="fr-FR" sz="1400" dirty="0" smtClean="0"/>
              <a:t>Il </a:t>
            </a:r>
            <a:r>
              <a:rPr lang="fr-FR" sz="1400" dirty="0"/>
              <a:t>est utile pour les personnes supervisées de préparer un plan de travail clair. Cela implique de fixer des objectifs clairs et précis à atteindre au cours de la période de supervision. Pour éviter la confusion et la frustration, un étudiant chercheur doit </a:t>
            </a:r>
            <a:r>
              <a:rPr lang="fr-FR" sz="1400" b="1" dirty="0"/>
              <a:t>avoir lu ou lire continuellement </a:t>
            </a:r>
            <a:r>
              <a:rPr lang="fr-FR" sz="1400" dirty="0"/>
              <a:t>plusieurs articles scientifiques publiés afin d'obtenir des connaissances suffisantes lui permettant d'avoir une idée claire de ce qu'il recherche ou analyse.</a:t>
            </a:r>
          </a:p>
          <a:p>
            <a:pPr algn="just"/>
            <a:r>
              <a:rPr lang="fr-FR" sz="1400" dirty="0"/>
              <a:t>Pour les supervisés internationaux, la </a:t>
            </a:r>
            <a:r>
              <a:rPr lang="fr-FR" sz="1400" b="1" dirty="0"/>
              <a:t>compréhension de la culture d'accueil est nécessaire </a:t>
            </a:r>
            <a:r>
              <a:rPr lang="fr-FR" sz="1400" dirty="0"/>
              <a:t>et permet d'éviter les malentendus. Il n'est pas regrettable de consacrer du temps au développement des compétences en communication. </a:t>
            </a:r>
            <a:r>
              <a:rPr lang="fr-FR" sz="1400" b="1" dirty="0"/>
              <a:t>Élargir son réseau mondial permet également d'obtenir des réflexions critiques sur ses travaux de recherche</a:t>
            </a:r>
            <a:r>
              <a:rPr lang="fr-FR" b="1" dirty="0"/>
              <a:t>.</a:t>
            </a:r>
          </a:p>
        </p:txBody>
      </p:sp>
    </p:spTree>
    <p:extLst>
      <p:ext uri="{BB962C8B-B14F-4D97-AF65-F5344CB8AC3E}">
        <p14:creationId xmlns:p14="http://schemas.microsoft.com/office/powerpoint/2010/main" val="2304707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03777fae2b_0_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Mandats du SNESUP-FSU</a:t>
            </a:r>
            <a:endParaRPr/>
          </a:p>
        </p:txBody>
      </p:sp>
      <p:sp>
        <p:nvSpPr>
          <p:cNvPr id="184" name="Google Shape;184;g103777fae2b_0_12"/>
          <p:cNvSpPr txBox="1">
            <a:spLocks noGrp="1"/>
          </p:cNvSpPr>
          <p:nvPr>
            <p:ph type="body" idx="1"/>
          </p:nvPr>
        </p:nvSpPr>
        <p:spPr>
          <a:xfrm>
            <a:off x="359764" y="1624737"/>
            <a:ext cx="11512500" cy="50910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500"/>
              </a:spcBef>
              <a:spcAft>
                <a:spcPts val="0"/>
              </a:spcAft>
              <a:buSzPts val="1800"/>
              <a:buChar char="•"/>
            </a:pPr>
            <a:r>
              <a:rPr lang="fr-FR" b="1"/>
              <a:t>Création d’un statut de fonctionnaire stagiaire, </a:t>
            </a:r>
            <a:r>
              <a:rPr lang="fr-FR"/>
              <a:t>assorti d’une formation initiale pour celles et ceux qui envisagent une carrière académique (chercheur·se ou enseignant·e-chercheur·se) ;</a:t>
            </a:r>
            <a:endParaRPr/>
          </a:p>
          <a:p>
            <a:pPr marL="0" lvl="0" indent="0" algn="l" rtl="0">
              <a:lnSpc>
                <a:spcPct val="90000"/>
              </a:lnSpc>
              <a:spcBef>
                <a:spcPts val="500"/>
              </a:spcBef>
              <a:spcAft>
                <a:spcPts val="0"/>
              </a:spcAft>
              <a:buNone/>
            </a:pPr>
            <a:endParaRPr/>
          </a:p>
          <a:p>
            <a:pPr marL="0" lvl="0" indent="0" algn="l" rtl="0">
              <a:lnSpc>
                <a:spcPct val="90000"/>
              </a:lnSpc>
              <a:spcBef>
                <a:spcPts val="500"/>
              </a:spcBef>
              <a:spcAft>
                <a:spcPts val="0"/>
              </a:spcAft>
              <a:buNone/>
            </a:pPr>
            <a:r>
              <a:rPr lang="fr-FR"/>
              <a:t>En attendant, afin de lutter contre les contrats inadéquats et précarisants, il faut :</a:t>
            </a:r>
            <a:endParaRPr/>
          </a:p>
          <a:p>
            <a:pPr marL="457200" lvl="0" indent="-342900" algn="l" rtl="0">
              <a:lnSpc>
                <a:spcPct val="90000"/>
              </a:lnSpc>
              <a:spcBef>
                <a:spcPts val="500"/>
              </a:spcBef>
              <a:spcAft>
                <a:spcPts val="0"/>
              </a:spcAft>
              <a:buSzPts val="1800"/>
              <a:buChar char="•"/>
            </a:pPr>
            <a:r>
              <a:rPr lang="fr-FR"/>
              <a:t>que tou·tes les doctorant·es bénéficient de l’</a:t>
            </a:r>
            <a:r>
              <a:rPr lang="fr-FR" b="1"/>
              <a:t>accès à un statut protecteur</a:t>
            </a:r>
            <a:r>
              <a:rPr lang="fr-FR"/>
              <a:t> ;</a:t>
            </a:r>
            <a:endParaRPr/>
          </a:p>
          <a:p>
            <a:pPr marL="457200" lvl="0" indent="-342900" algn="l" rtl="0">
              <a:lnSpc>
                <a:spcPct val="90000"/>
              </a:lnSpc>
              <a:spcBef>
                <a:spcPts val="0"/>
              </a:spcBef>
              <a:spcAft>
                <a:spcPts val="0"/>
              </a:spcAft>
              <a:buSzPts val="1800"/>
              <a:buChar char="•"/>
            </a:pPr>
            <a:r>
              <a:rPr lang="fr-FR"/>
              <a:t>une </a:t>
            </a:r>
            <a:r>
              <a:rPr lang="fr-FR" b="1"/>
              <a:t>réglementation nationale négociée</a:t>
            </a:r>
            <a:r>
              <a:rPr lang="fr-FR"/>
              <a:t> au lieu de simples chartes locales ;</a:t>
            </a:r>
            <a:endParaRPr/>
          </a:p>
          <a:p>
            <a:pPr marL="457200" lvl="0" indent="-342900" algn="l" rtl="0">
              <a:lnSpc>
                <a:spcPct val="90000"/>
              </a:lnSpc>
              <a:spcBef>
                <a:spcPts val="0"/>
              </a:spcBef>
              <a:spcAft>
                <a:spcPts val="0"/>
              </a:spcAft>
              <a:buSzPts val="1800"/>
              <a:buChar char="•"/>
            </a:pPr>
            <a:r>
              <a:rPr lang="fr-FR"/>
              <a:t>une </a:t>
            </a:r>
            <a:r>
              <a:rPr lang="fr-FR" b="1"/>
              <a:t>véritable hausse du nombre des contrats doctoraux</a:t>
            </a:r>
            <a:r>
              <a:rPr lang="fr-FR"/>
              <a:t> dans l’ensemble des disciplines et la mise en oeuvre des annonces de leur revalorisation progressive à 2300€  brut entre 2021 et 2023  pour l’ensemble des doctorant-es inscrit-es et non uniquement les primo-arrivant-es ;</a:t>
            </a:r>
            <a:endParaRPr/>
          </a:p>
          <a:p>
            <a:pPr marL="0" lvl="0" indent="0" algn="l" rtl="0">
              <a:lnSpc>
                <a:spcPct val="90000"/>
              </a:lnSpc>
              <a:spcBef>
                <a:spcPts val="5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03777fae2b_0_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Mandats du SNESUP-FSU (suite)</a:t>
            </a:r>
            <a:endParaRPr/>
          </a:p>
        </p:txBody>
      </p:sp>
      <p:sp>
        <p:nvSpPr>
          <p:cNvPr id="190" name="Google Shape;190;g103777fae2b_0_21"/>
          <p:cNvSpPr txBox="1">
            <a:spLocks noGrp="1"/>
          </p:cNvSpPr>
          <p:nvPr>
            <p:ph type="body" idx="1"/>
          </p:nvPr>
        </p:nvSpPr>
        <p:spPr>
          <a:xfrm>
            <a:off x="359775" y="2514602"/>
            <a:ext cx="11512500" cy="4201200"/>
          </a:xfrm>
          <a:prstGeom prst="rect">
            <a:avLst/>
          </a:prstGeom>
          <a:noFill/>
          <a:ln>
            <a:noFill/>
          </a:ln>
        </p:spPr>
        <p:txBody>
          <a:bodyPr spcFirstLastPara="1" wrap="square" lIns="91425" tIns="45700" rIns="91425" bIns="45700" anchor="t" anchorCtr="0">
            <a:normAutofit/>
          </a:bodyPr>
          <a:lstStyle/>
          <a:p>
            <a:pPr marL="457200" lvl="0" indent="-342900" algn="just" rtl="0">
              <a:lnSpc>
                <a:spcPct val="90000"/>
              </a:lnSpc>
              <a:spcBef>
                <a:spcPts val="500"/>
              </a:spcBef>
              <a:spcAft>
                <a:spcPts val="0"/>
              </a:spcAft>
              <a:buSzPts val="1800"/>
              <a:buChar char="•"/>
            </a:pPr>
            <a:r>
              <a:rPr lang="fr-FR"/>
              <a:t>la </a:t>
            </a:r>
            <a:r>
              <a:rPr lang="fr-FR" b="1"/>
              <a:t>revalorisation des salaires des emplois contractuels</a:t>
            </a:r>
            <a:r>
              <a:rPr lang="fr-FR"/>
              <a:t> occupés par des jeunes chercheur·ses ;</a:t>
            </a:r>
            <a:endParaRPr/>
          </a:p>
          <a:p>
            <a:pPr marL="457200" lvl="0" indent="-342900" algn="just" rtl="0">
              <a:lnSpc>
                <a:spcPct val="90000"/>
              </a:lnSpc>
              <a:spcBef>
                <a:spcPts val="0"/>
              </a:spcBef>
              <a:spcAft>
                <a:spcPts val="0"/>
              </a:spcAft>
              <a:buSzPts val="1800"/>
              <a:buChar char="•"/>
            </a:pPr>
            <a:r>
              <a:rPr lang="fr-FR"/>
              <a:t>une </a:t>
            </a:r>
            <a:r>
              <a:rPr lang="fr-FR" b="1"/>
              <a:t>augmentation des dispositifs transitoires réglementés</a:t>
            </a:r>
            <a:r>
              <a:rPr lang="fr-FR"/>
              <a:t> nationalement (ATER, Postdocs) pour les jeunes docteur·es dans l’attente d’un recrutement statutaire ;</a:t>
            </a:r>
            <a:endParaRPr/>
          </a:p>
          <a:p>
            <a:pPr marL="457200" lvl="0" indent="-342900" algn="just" rtl="0">
              <a:lnSpc>
                <a:spcPct val="90000"/>
              </a:lnSpc>
              <a:spcBef>
                <a:spcPts val="0"/>
              </a:spcBef>
              <a:spcAft>
                <a:spcPts val="0"/>
              </a:spcAft>
              <a:buSzPts val="1800"/>
              <a:buChar char="•"/>
            </a:pPr>
            <a:r>
              <a:rPr lang="fr-FR"/>
              <a:t>l’</a:t>
            </a:r>
            <a:r>
              <a:rPr lang="fr-FR" b="1"/>
              <a:t>accès à l’indemnité de résidence </a:t>
            </a:r>
            <a:r>
              <a:rPr lang="fr-FR"/>
              <a:t>pour les doctorant·es contractuel·les.</a:t>
            </a:r>
            <a:endParaRPr/>
          </a:p>
          <a:p>
            <a:pPr marL="0" lvl="0" indent="0" algn="just" rtl="0">
              <a:lnSpc>
                <a:spcPct val="90000"/>
              </a:lnSpc>
              <a:spcBef>
                <a:spcPts val="500"/>
              </a:spcBef>
              <a:spcAft>
                <a:spcPts val="0"/>
              </a:spcAft>
              <a:buClr>
                <a:schemeClr val="dk1"/>
              </a:buClr>
              <a:buSzPts val="1100"/>
              <a:buFont typeface="Arial"/>
              <a:buNone/>
            </a:pPr>
            <a:endParaRPr/>
          </a:p>
          <a:p>
            <a:pPr marL="0" lvl="0" indent="0" algn="just" rtl="0">
              <a:lnSpc>
                <a:spcPct val="90000"/>
              </a:lnSpc>
              <a:spcBef>
                <a:spcPts val="5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03777fae2b_0_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Mandats du SNESUP-FSU (fin)</a:t>
            </a:r>
            <a:endParaRPr/>
          </a:p>
        </p:txBody>
      </p:sp>
      <p:sp>
        <p:nvSpPr>
          <p:cNvPr id="196" name="Google Shape;196;g103777fae2b_0_28"/>
          <p:cNvSpPr txBox="1">
            <a:spLocks noGrp="1"/>
          </p:cNvSpPr>
          <p:nvPr>
            <p:ph type="body" idx="1"/>
          </p:nvPr>
        </p:nvSpPr>
        <p:spPr>
          <a:xfrm>
            <a:off x="359775" y="2514602"/>
            <a:ext cx="11512500" cy="4201200"/>
          </a:xfrm>
          <a:prstGeom prst="rect">
            <a:avLst/>
          </a:prstGeom>
          <a:noFill/>
          <a:ln>
            <a:noFill/>
          </a:ln>
        </p:spPr>
        <p:txBody>
          <a:bodyPr spcFirstLastPara="1" wrap="square" lIns="91425" tIns="45700" rIns="91425" bIns="45700" anchor="t" anchorCtr="0">
            <a:noAutofit/>
          </a:bodyPr>
          <a:lstStyle/>
          <a:p>
            <a:pPr marL="0" lvl="0" indent="0" algn="just" rtl="0">
              <a:lnSpc>
                <a:spcPct val="70000"/>
              </a:lnSpc>
              <a:spcBef>
                <a:spcPts val="500"/>
              </a:spcBef>
              <a:spcAft>
                <a:spcPts val="0"/>
              </a:spcAft>
              <a:buSzPts val="1018"/>
              <a:buNone/>
            </a:pPr>
            <a:r>
              <a:rPr lang="fr-FR"/>
              <a:t>Le SNESUP-FSU poursuit également </a:t>
            </a:r>
            <a:endParaRPr/>
          </a:p>
          <a:p>
            <a:pPr marL="457200" lvl="0" indent="-406400" algn="just" rtl="0">
              <a:lnSpc>
                <a:spcPct val="70000"/>
              </a:lnSpc>
              <a:spcBef>
                <a:spcPts val="500"/>
              </a:spcBef>
              <a:spcAft>
                <a:spcPts val="0"/>
              </a:spcAft>
              <a:buSzPts val="2800"/>
              <a:buChar char="•"/>
            </a:pPr>
            <a:r>
              <a:rPr lang="fr-FR"/>
              <a:t>sa réflexion et son action autour de l’après-thèse notamment en continuant de porter la </a:t>
            </a:r>
            <a:r>
              <a:rPr lang="fr-FR" b="1"/>
              <a:t>reconnaissance du doctorat dans la fonction publique comme dans le secteur privé</a:t>
            </a:r>
            <a:r>
              <a:rPr lang="fr-FR"/>
              <a:t> ;</a:t>
            </a:r>
            <a:endParaRPr/>
          </a:p>
          <a:p>
            <a:pPr marL="457200" lvl="0" indent="-406400" algn="just" rtl="0">
              <a:lnSpc>
                <a:spcPct val="70000"/>
              </a:lnSpc>
              <a:spcBef>
                <a:spcPts val="0"/>
              </a:spcBef>
              <a:spcAft>
                <a:spcPts val="0"/>
              </a:spcAft>
              <a:buSzPts val="2800"/>
              <a:buChar char="•"/>
            </a:pPr>
            <a:r>
              <a:rPr lang="fr-FR"/>
              <a:t>ainsi que la nécessaire </a:t>
            </a:r>
            <a:r>
              <a:rPr lang="fr-FR" b="1"/>
              <a:t>création de postes statutaires</a:t>
            </a:r>
            <a:r>
              <a:rPr lang="fr-FR"/>
              <a:t> au sein de l’enseignement supérieur et de la recherche. Ils demandent en particulier le recrutement en urgence de </a:t>
            </a:r>
            <a:r>
              <a:rPr lang="fr-FR" b="1"/>
              <a:t>3750 postes d’enseignants et d’enseignant·e-chercheur·se titulaires.</a:t>
            </a:r>
            <a:endParaRPr b="1"/>
          </a:p>
          <a:p>
            <a:pPr marL="0" lvl="0" indent="0" algn="just" rtl="0">
              <a:lnSpc>
                <a:spcPct val="70000"/>
              </a:lnSpc>
              <a:spcBef>
                <a:spcPts val="500"/>
              </a:spcBef>
              <a:spcAft>
                <a:spcPts val="0"/>
              </a:spcAft>
              <a:buNone/>
            </a:pPr>
            <a:endParaRPr b="1"/>
          </a:p>
          <a:p>
            <a:pPr marL="0" lvl="0" indent="0" algn="just" rtl="0">
              <a:lnSpc>
                <a:spcPct val="70000"/>
              </a:lnSpc>
              <a:spcBef>
                <a:spcPts val="500"/>
              </a:spcBef>
              <a:spcAft>
                <a:spcPts val="0"/>
              </a:spcAft>
              <a:buNone/>
            </a:pPr>
            <a:r>
              <a:rPr lang="fr-FR" b="1"/>
              <a:t>Le SNESUP a souligné depuis longtemps le besoin d'une formation initiale à l’enseignement supérieur et de temps en début de carrière à cet effet et pour construire ses cours.</a:t>
            </a:r>
            <a:endParaRPr b="1"/>
          </a:p>
          <a:p>
            <a:pPr marL="0" lvl="0" indent="0" algn="just" rtl="0">
              <a:lnSpc>
                <a:spcPct val="70000"/>
              </a:lnSpc>
              <a:spcBef>
                <a:spcPts val="500"/>
              </a:spcBef>
              <a:spcAft>
                <a:spcPts val="0"/>
              </a:spcAft>
              <a:buClr>
                <a:schemeClr val="dk1"/>
              </a:buClr>
              <a:buSzPts val="1018"/>
              <a:buFont typeface="Arial"/>
              <a:buNone/>
            </a:pPr>
            <a:endParaRPr b="1"/>
          </a:p>
          <a:p>
            <a:pPr marL="0" lvl="0" indent="0" algn="just" rtl="0">
              <a:lnSpc>
                <a:spcPct val="70000"/>
              </a:lnSpc>
              <a:spcBef>
                <a:spcPts val="500"/>
              </a:spcBef>
              <a:spcAft>
                <a:spcPts val="0"/>
              </a:spcAft>
              <a:buClr>
                <a:schemeClr val="dk1"/>
              </a:buClr>
              <a:buSzPts val="1018"/>
              <a:buFont typeface="Arial"/>
              <a:buNone/>
            </a:pPr>
            <a:endParaRPr/>
          </a:p>
          <a:p>
            <a:pPr marL="0" lvl="0" indent="0" algn="just" rtl="0">
              <a:lnSpc>
                <a:spcPct val="70000"/>
              </a:lnSpc>
              <a:spcBef>
                <a:spcPts val="500"/>
              </a:spcBef>
              <a:spcAft>
                <a:spcPts val="0"/>
              </a:spcAft>
              <a:buClr>
                <a:schemeClr val="dk1"/>
              </a:buClr>
              <a:buSzPts val="1018"/>
              <a:buFont typeface="Arial"/>
              <a:buNone/>
            </a:pPr>
            <a:endParaRPr/>
          </a:p>
          <a:p>
            <a:pPr marL="0" lvl="0" indent="0" algn="just" rtl="0">
              <a:lnSpc>
                <a:spcPct val="70000"/>
              </a:lnSpc>
              <a:spcBef>
                <a:spcPts val="500"/>
              </a:spcBef>
              <a:spcAft>
                <a:spcPts val="0"/>
              </a:spcAft>
              <a:buClr>
                <a:schemeClr val="dk1"/>
              </a:buClr>
              <a:buSzPts val="1018"/>
              <a:buFont typeface="Arial"/>
              <a:buNone/>
            </a:pPr>
            <a:endParaRPr/>
          </a:p>
          <a:p>
            <a:pPr marL="0" lvl="0" indent="0" algn="just" rtl="0">
              <a:lnSpc>
                <a:spcPct val="70000"/>
              </a:lnSpc>
              <a:spcBef>
                <a:spcPts val="500"/>
              </a:spcBef>
              <a:spcAft>
                <a:spcPts val="0"/>
              </a:spcAft>
              <a:buClr>
                <a:schemeClr val="dk1"/>
              </a:buClr>
              <a:buSzPts val="1018"/>
              <a:buFont typeface="Arial"/>
              <a:buNone/>
            </a:pPr>
            <a:endParaRPr/>
          </a:p>
          <a:p>
            <a:pPr marL="0" lvl="0" indent="0" algn="just" rtl="0">
              <a:lnSpc>
                <a:spcPct val="70000"/>
              </a:lnSpc>
              <a:spcBef>
                <a:spcPts val="500"/>
              </a:spcBef>
              <a:spcAft>
                <a:spcPts val="0"/>
              </a:spcAft>
              <a:buSzPts val="1018"/>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03777fae2b_0_34"/>
          <p:cNvSpPr txBox="1">
            <a:spLocks noGrp="1"/>
          </p:cNvSpPr>
          <p:nvPr>
            <p:ph type="title"/>
          </p:nvPr>
        </p:nvSpPr>
        <p:spPr>
          <a:xfrm>
            <a:off x="838200" y="27661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100"/>
              <a:buFont typeface="Arial"/>
              <a:buNone/>
            </a:pPr>
            <a:r>
              <a:rPr lang="fr-FR"/>
              <a:t>Echanges sur la précarisation de l’enseignement supérieur</a:t>
            </a:r>
            <a:endParaRPr/>
          </a:p>
        </p:txBody>
      </p:sp>
      <p:sp>
        <p:nvSpPr>
          <p:cNvPr id="202" name="Google Shape;202;g103777fae2b_0_34"/>
          <p:cNvSpPr txBox="1">
            <a:spLocks noGrp="1"/>
          </p:cNvSpPr>
          <p:nvPr>
            <p:ph type="body" idx="1"/>
          </p:nvPr>
        </p:nvSpPr>
        <p:spPr>
          <a:xfrm>
            <a:off x="359764" y="1624737"/>
            <a:ext cx="11512500" cy="5091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500"/>
              </a:spcBef>
              <a:spcAft>
                <a:spcPts val="0"/>
              </a:spcAft>
              <a:buNone/>
            </a:pPr>
            <a:endParaRPr/>
          </a:p>
          <a:p>
            <a:pPr marL="0" lvl="0" indent="0" algn="l" rtl="0">
              <a:lnSpc>
                <a:spcPct val="90000"/>
              </a:lnSpc>
              <a:spcBef>
                <a:spcPts val="5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03777fae2b_0_1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précarité n’a pas attendu la LPR</a:t>
            </a:r>
            <a:endParaRPr/>
          </a:p>
        </p:txBody>
      </p:sp>
      <p:sp>
        <p:nvSpPr>
          <p:cNvPr id="208" name="Google Shape;208;g103777fae2b_0_120"/>
          <p:cNvSpPr txBox="1">
            <a:spLocks noGrp="1"/>
          </p:cNvSpPr>
          <p:nvPr>
            <p:ph type="body" idx="1"/>
          </p:nvPr>
        </p:nvSpPr>
        <p:spPr>
          <a:xfrm>
            <a:off x="359764" y="1624737"/>
            <a:ext cx="11512500" cy="5091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La précarité explose dans le supérieur depuis au moins l’autonomie des universités (loi LRU, 2007)</a:t>
            </a:r>
            <a:endParaRPr/>
          </a:p>
          <a:p>
            <a:pPr marL="228600" lvl="0" indent="-228600" algn="l" rtl="0">
              <a:lnSpc>
                <a:spcPct val="90000"/>
              </a:lnSpc>
              <a:spcBef>
                <a:spcPts val="1000"/>
              </a:spcBef>
              <a:spcAft>
                <a:spcPts val="0"/>
              </a:spcAft>
              <a:buClr>
                <a:schemeClr val="dk1"/>
              </a:buClr>
              <a:buSzPts val="2800"/>
              <a:buChar char="•"/>
            </a:pPr>
            <a:r>
              <a:rPr lang="fr-FR"/>
              <a:t>Nous sommes le secteur public le plus précarisé : 40% des contractuel·les de l’Etat sont dans l’ESR</a:t>
            </a:r>
            <a:endParaRPr/>
          </a:p>
          <a:p>
            <a:pPr marL="228600" lvl="0" indent="-228600" algn="l" rtl="0">
              <a:lnSpc>
                <a:spcPct val="90000"/>
              </a:lnSpc>
              <a:spcBef>
                <a:spcPts val="1000"/>
              </a:spcBef>
              <a:spcAft>
                <a:spcPts val="0"/>
              </a:spcAft>
              <a:buClr>
                <a:schemeClr val="dk1"/>
              </a:buClr>
              <a:buSzPts val="2800"/>
              <a:buChar char="•"/>
            </a:pPr>
            <a:r>
              <a:rPr lang="fr-FR"/>
              <a:t>Les Biatss sont fortement touché·es : 40% de contractuel·les.</a:t>
            </a:r>
            <a:endParaRPr/>
          </a:p>
          <a:p>
            <a:pPr marL="228600" lvl="0" indent="-228600" algn="l" rtl="0">
              <a:lnSpc>
                <a:spcPct val="90000"/>
              </a:lnSpc>
              <a:spcBef>
                <a:spcPts val="1000"/>
              </a:spcBef>
              <a:spcAft>
                <a:spcPts val="0"/>
              </a:spcAft>
              <a:buClr>
                <a:schemeClr val="dk1"/>
              </a:buClr>
              <a:buSzPts val="2800"/>
              <a:buChar char="•"/>
            </a:pPr>
            <a:r>
              <a:rPr lang="fr-FR"/>
              <a:t>Les enseignant·es/chercheu·ses aussi :  30% de non titulaires + 150 000 vacataires</a:t>
            </a:r>
            <a:endParaRPr/>
          </a:p>
          <a:p>
            <a:pPr marL="228600" lvl="0" indent="-228600" algn="l" rtl="0">
              <a:lnSpc>
                <a:spcPct val="90000"/>
              </a:lnSpc>
              <a:spcBef>
                <a:spcPts val="1000"/>
              </a:spcBef>
              <a:spcAft>
                <a:spcPts val="0"/>
              </a:spcAft>
              <a:buClr>
                <a:schemeClr val="dk1"/>
              </a:buClr>
              <a:buSzPts val="2800"/>
              <a:buChar char="•"/>
            </a:pPr>
            <a:r>
              <a:rPr lang="fr-FR"/>
              <a:t>Les femmes sont </a:t>
            </a:r>
            <a:endParaRPr/>
          </a:p>
          <a:p>
            <a:pPr marL="685800" lvl="1" indent="-228600" algn="l" rtl="0">
              <a:lnSpc>
                <a:spcPct val="90000"/>
              </a:lnSpc>
              <a:spcBef>
                <a:spcPts val="500"/>
              </a:spcBef>
              <a:spcAft>
                <a:spcPts val="0"/>
              </a:spcAft>
              <a:buClr>
                <a:schemeClr val="dk1"/>
              </a:buClr>
              <a:buSzPts val="2400"/>
              <a:buChar char="•"/>
            </a:pPr>
            <a:r>
              <a:rPr lang="fr-FR"/>
              <a:t>deux fois plus souvent contractuelles</a:t>
            </a:r>
            <a:endParaRPr/>
          </a:p>
          <a:p>
            <a:pPr marL="685800" lvl="1" indent="-228600" algn="l" rtl="0">
              <a:lnSpc>
                <a:spcPct val="90000"/>
              </a:lnSpc>
              <a:spcBef>
                <a:spcPts val="500"/>
              </a:spcBef>
              <a:spcAft>
                <a:spcPts val="0"/>
              </a:spcAft>
              <a:buClr>
                <a:schemeClr val="dk1"/>
              </a:buClr>
              <a:buSzPts val="2400"/>
              <a:buChar char="•"/>
            </a:pPr>
            <a:r>
              <a:rPr lang="fr-FR"/>
              <a:t>trois fois plus souvent à temps partiel </a:t>
            </a:r>
            <a:endParaRPr/>
          </a:p>
          <a:p>
            <a:pPr marL="685800" lvl="1" indent="-228600" algn="l" rtl="0">
              <a:lnSpc>
                <a:spcPct val="90000"/>
              </a:lnSpc>
              <a:spcBef>
                <a:spcPts val="500"/>
              </a:spcBef>
              <a:spcAft>
                <a:spcPts val="0"/>
              </a:spcAft>
              <a:buClr>
                <a:schemeClr val="dk1"/>
              </a:buClr>
              <a:buSzPts val="2400"/>
              <a:buChar char="•"/>
            </a:pPr>
            <a:r>
              <a:rPr lang="fr-FR"/>
              <a:t>→ deux fois plus souvent payées en dessous de 25 000 €/an</a:t>
            </a:r>
            <a:endParaRPr/>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5763</Words>
  <Application>Microsoft Macintosh PowerPoint</Application>
  <PresentationFormat>Personnalisé</PresentationFormat>
  <Paragraphs>358</Paragraphs>
  <Slides>42</Slides>
  <Notes>27</Notes>
  <HiddenSlides>12</HiddenSlides>
  <MMClips>0</MMClips>
  <ScaleCrop>false</ScaleCrop>
  <HeadingPairs>
    <vt:vector size="4" baseType="variant">
      <vt:variant>
        <vt:lpstr>Thème</vt:lpstr>
      </vt:variant>
      <vt:variant>
        <vt:i4>2</vt:i4>
      </vt:variant>
      <vt:variant>
        <vt:lpstr>Titres des diapositives</vt:lpstr>
      </vt:variant>
      <vt:variant>
        <vt:i4>42</vt:i4>
      </vt:variant>
    </vt:vector>
  </HeadingPairs>
  <TitlesOfParts>
    <vt:vector size="44" baseType="lpstr">
      <vt:lpstr>Thème Office</vt:lpstr>
      <vt:lpstr>Thème Office</vt:lpstr>
      <vt:lpstr>Journée des doctorant-es et jeunes chercheur-ses</vt:lpstr>
      <vt:lpstr>Déroulement de la journée</vt:lpstr>
      <vt:lpstr>Introduction du Secrétariat Général du SNESUP-FSU</vt:lpstr>
      <vt:lpstr>Présentation des participant-es et échanges sur les problèmes rencontrés localement</vt:lpstr>
      <vt:lpstr>Mandats du SNESUP-FSU</vt:lpstr>
      <vt:lpstr>Mandats du SNESUP-FSU (suite)</vt:lpstr>
      <vt:lpstr>Mandats du SNESUP-FSU (fin)</vt:lpstr>
      <vt:lpstr>Echanges sur la précarisation de l’enseignement supérieur</vt:lpstr>
      <vt:lpstr>La précarité n’a pas attendu la LPR</vt:lpstr>
      <vt:lpstr>Le ministère prétend simplifier, il multiplie les statuts !</vt:lpstr>
      <vt:lpstr>Assises de la précarisation</vt:lpstr>
      <vt:lpstr>Syndiquez-vous !</vt:lpstr>
      <vt:lpstr>Pratique d’une recherche intègre et responsable</vt:lpstr>
      <vt:lpstr>Objectifs de l’après-midi</vt:lpstr>
      <vt:lpstr>Présentation PowerPoint</vt:lpstr>
      <vt:lpstr>De quoi parle t-on ?</vt:lpstr>
      <vt:lpstr>Présentation PowerPoint</vt:lpstr>
      <vt:lpstr>Présentation PowerPoint</vt:lpstr>
      <vt:lpstr>Présentation PowerPoint</vt:lpstr>
      <vt:lpstr>Préambule de la charte nationale :</vt:lpstr>
      <vt:lpstr>Les 7 piliers de la charte</vt:lpstr>
      <vt:lpstr>&gt;Droits et obligations</vt:lpstr>
      <vt:lpstr>&gt;Lois et réglementations spécifiques de l’encadrement des pratiques de la recherche</vt:lpstr>
      <vt:lpstr>&gt; Responsabilités dans le travail collectif</vt:lpstr>
      <vt:lpstr>&gt;Fiabilité du travail de recherche ?</vt:lpstr>
      <vt:lpstr>&gt; Aspects relatifs aux communications, à la publication d’articles scientifiques</vt:lpstr>
      <vt:lpstr>Présentation PowerPoint</vt:lpstr>
      <vt:lpstr>Présentation PowerPoint</vt:lpstr>
      <vt:lpstr>Signalement de fraudes scientifiques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Niveaux de supervision et de violation de l’intégrité d’après les rôles du superviseur (Lee 2008)</vt:lpstr>
      <vt:lpstr>Intégrité dans la recherche impactée par la relation superviseur-supervisé  Facteurs identifiés par les auteurs d’après le modèle de Kitchener  (Being Respecting Autonomy , Doing No Harm , Benefiting others, BeingJust., Being Faithful)  </vt:lpstr>
      <vt:lpstr>Présentation PowerPoint</vt:lpstr>
      <vt:lpstr>Présentation PowerPoint</vt:lpstr>
      <vt:lpstr>Leurs messages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des doctorant-es et jeunes chercheur-ses</dc:title>
  <dc:creator>Hugo</dc:creator>
  <cp:lastModifiedBy>Alexandre ZIMMER</cp:lastModifiedBy>
  <cp:revision>19</cp:revision>
  <dcterms:created xsi:type="dcterms:W3CDTF">2021-11-03T17:11:44Z</dcterms:created>
  <dcterms:modified xsi:type="dcterms:W3CDTF">2021-11-24T17:49:39Z</dcterms:modified>
</cp:coreProperties>
</file>